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610" r:id="rId2"/>
    <p:sldId id="611" r:id="rId3"/>
    <p:sldId id="612" r:id="rId4"/>
    <p:sldId id="613" r:id="rId5"/>
    <p:sldId id="614" r:id="rId6"/>
    <p:sldId id="615" r:id="rId7"/>
    <p:sldId id="625" r:id="rId8"/>
    <p:sldId id="626" r:id="rId9"/>
    <p:sldId id="627" r:id="rId10"/>
    <p:sldId id="628" r:id="rId11"/>
    <p:sldId id="629" r:id="rId12"/>
    <p:sldId id="630" r:id="rId13"/>
    <p:sldId id="646" r:id="rId14"/>
    <p:sldId id="637" r:id="rId15"/>
    <p:sldId id="638" r:id="rId16"/>
    <p:sldId id="672" r:id="rId17"/>
    <p:sldId id="674" r:id="rId18"/>
    <p:sldId id="641" r:id="rId19"/>
    <p:sldId id="673" r:id="rId20"/>
    <p:sldId id="643" r:id="rId21"/>
    <p:sldId id="644" r:id="rId22"/>
    <p:sldId id="645" r:id="rId23"/>
    <p:sldId id="657" r:id="rId24"/>
    <p:sldId id="658" r:id="rId25"/>
    <p:sldId id="659" r:id="rId26"/>
    <p:sldId id="660" r:id="rId27"/>
    <p:sldId id="661" r:id="rId28"/>
    <p:sldId id="662" r:id="rId29"/>
    <p:sldId id="663" r:id="rId30"/>
    <p:sldId id="664" r:id="rId31"/>
    <p:sldId id="665" r:id="rId32"/>
    <p:sldId id="666" r:id="rId33"/>
    <p:sldId id="452" r:id="rId34"/>
    <p:sldId id="669" r:id="rId35"/>
    <p:sldId id="671" r:id="rId36"/>
    <p:sldId id="533" r:id="rId37"/>
    <p:sldId id="508" r:id="rId38"/>
    <p:sldId id="509" r:id="rId39"/>
    <p:sldId id="511" r:id="rId40"/>
    <p:sldId id="709" r:id="rId41"/>
    <p:sldId id="541" r:id="rId42"/>
    <p:sldId id="537" r:id="rId43"/>
    <p:sldId id="538" r:id="rId44"/>
    <p:sldId id="539" r:id="rId45"/>
    <p:sldId id="542" r:id="rId46"/>
    <p:sldId id="543" r:id="rId47"/>
    <p:sldId id="531" r:id="rId48"/>
    <p:sldId id="540" r:id="rId49"/>
    <p:sldId id="547" r:id="rId50"/>
    <p:sldId id="548" r:id="rId51"/>
    <p:sldId id="549" r:id="rId52"/>
    <p:sldId id="544" r:id="rId53"/>
    <p:sldId id="545" r:id="rId54"/>
    <p:sldId id="546" r:id="rId55"/>
    <p:sldId id="550" r:id="rId56"/>
    <p:sldId id="551" r:id="rId57"/>
    <p:sldId id="464" r:id="rId58"/>
    <p:sldId id="465" r:id="rId59"/>
    <p:sldId id="490" r:id="rId60"/>
    <p:sldId id="461" r:id="rId61"/>
    <p:sldId id="462" r:id="rId62"/>
    <p:sldId id="463" r:id="rId63"/>
    <p:sldId id="706" r:id="rId64"/>
    <p:sldId id="679" r:id="rId65"/>
    <p:sldId id="705" r:id="rId66"/>
    <p:sldId id="684" r:id="rId67"/>
    <p:sldId id="682" r:id="rId68"/>
    <p:sldId id="704" r:id="rId69"/>
    <p:sldId id="686" r:id="rId70"/>
    <p:sldId id="703" r:id="rId71"/>
    <p:sldId id="689" r:id="rId72"/>
    <p:sldId id="690" r:id="rId73"/>
    <p:sldId id="692" r:id="rId74"/>
    <p:sldId id="702" r:id="rId75"/>
    <p:sldId id="695" r:id="rId76"/>
    <p:sldId id="693" r:id="rId77"/>
    <p:sldId id="694" r:id="rId78"/>
    <p:sldId id="696" r:id="rId79"/>
    <p:sldId id="697" r:id="rId80"/>
    <p:sldId id="699" r:id="rId81"/>
    <p:sldId id="701" r:id="rId82"/>
    <p:sldId id="675" r:id="rId83"/>
    <p:sldId id="707" r:id="rId84"/>
    <p:sldId id="708" r:id="rId85"/>
    <p:sldId id="571" r:id="rId86"/>
  </p:sldIdLst>
  <p:sldSz cx="9144000" cy="6858000" type="screen4x3"/>
  <p:notesSz cx="6662738" cy="9832975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2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2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2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2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2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2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2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2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2" charset="-128"/>
        <a:cs typeface="+mn-cs"/>
      </a:defRPr>
    </a:lvl9pPr>
  </p:defaultTextStyle>
  <p:modifyVerifier cryptProviderType="rsaFull" cryptAlgorithmClass="hash" cryptAlgorithmType="typeAny" cryptAlgorithmSid="4" spinCount="50000" saltData="DhQAKEtgPsEjwgKKdZXllg" hashData="i2k0n1goz5/5BXYiSJllMsvPSkY" cryptProvider="" algIdExt="0" algIdExtSource="" cryptProviderTypeExt="0" cryptProviderTypeExtSource="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FF00FF"/>
    <a:srgbClr val="FF6600"/>
    <a:srgbClr val="FFCCFF"/>
    <a:srgbClr val="00FF00"/>
    <a:srgbClr val="0099FF"/>
    <a:srgbClr val="FFFF00"/>
    <a:srgbClr val="00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2634" y="-936"/>
      </p:cViewPr>
      <p:guideLst>
        <p:guide orient="horz" pos="3202"/>
        <p:guide pos="28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5075" y="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99EDC4-05F3-4E1E-A28E-A6911E6DAA26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773488" y="0"/>
            <a:ext cx="2887662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B332B5E-0866-4BA4-9A45-E89C88F9CF15}" type="datetimeFigureOut">
              <a:rPr lang="it-IT"/>
              <a:pPr/>
              <a:t>21/04/2016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74713" y="738188"/>
            <a:ext cx="4914900" cy="36861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66750" y="4670425"/>
            <a:ext cx="5329238" cy="4424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39263"/>
            <a:ext cx="2887663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773488" y="9339263"/>
            <a:ext cx="2887662" cy="492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0DE28EF-A225-4380-8DE9-E00E21240386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77A0897-83FB-4FC9-B1CE-83755EC1D496}" type="slidenum">
              <a:rPr lang="it-IT"/>
              <a:pPr/>
              <a:t>25</a:t>
            </a:fld>
            <a:endParaRPr lang="it-IT"/>
          </a:p>
        </p:txBody>
      </p:sp>
      <p:sp>
        <p:nvSpPr>
          <p:cNvPr id="43010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042988" y="862013"/>
            <a:ext cx="4579937" cy="34353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5825" y="4686300"/>
            <a:ext cx="4891088" cy="44450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>
              <a:latin typeface="Times New Roman" pitchFamily="18" charset="0"/>
              <a:ea typeface="ＭＳ Ｐゴシック" pitchFamily="2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2" charset="-128"/>
            </a:endParaRPr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8061FA5-3E60-4BDF-88CF-5CF1E25D9088}" type="slidenum">
              <a:rPr lang="it-IT">
                <a:latin typeface="Arial" pitchFamily="34" charset="0"/>
              </a:rPr>
              <a:pPr/>
              <a:t>67</a:t>
            </a:fld>
            <a:endParaRPr lang="it-I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ea typeface="ＭＳ Ｐゴシック" pitchFamily="2" charset="-128"/>
            </a:endParaRPr>
          </a:p>
        </p:txBody>
      </p:sp>
      <p:sp>
        <p:nvSpPr>
          <p:cNvPr id="5222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A07F22F-DDB3-40E7-A40B-934A9657EE52}" type="slidenum">
              <a:rPr lang="it-IT">
                <a:latin typeface="Arial" pitchFamily="34" charset="0"/>
              </a:rPr>
              <a:pPr/>
              <a:t>69</a:t>
            </a:fld>
            <a:endParaRPr lang="it-I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EF97FA0-F882-4BA6-A06E-572E0022AFFA}" type="slidenum">
              <a:rPr lang="it-IT">
                <a:latin typeface="Arial" pitchFamily="34" charset="0"/>
              </a:rPr>
              <a:pPr/>
              <a:t>80</a:t>
            </a:fld>
            <a:endParaRPr lang="it-IT">
              <a:latin typeface="Arial" pitchFamily="34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>
              <a:ea typeface="ＭＳ Ｐゴシック" pitchFamily="2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C6D7A2-07B3-4A20-91EF-721979671FE6}" type="slidenum">
              <a:rPr lang="it-IT"/>
              <a:pPr/>
              <a:t>26</a:t>
            </a:fld>
            <a:endParaRPr lang="it-IT"/>
          </a:p>
        </p:txBody>
      </p:sp>
      <p:sp>
        <p:nvSpPr>
          <p:cNvPr id="45058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042988" y="862013"/>
            <a:ext cx="4579937" cy="34353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5825" y="4686300"/>
            <a:ext cx="4891088" cy="44450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>
              <a:latin typeface="Times New Roman" pitchFamily="18" charset="0"/>
              <a:ea typeface="ＭＳ Ｐゴシック" pitchFamily="2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latin typeface="Times New Roman" pitchFamily="18" charset="0"/>
              <a:ea typeface="ＭＳ Ｐゴシック" pitchFamily="2" charset="-128"/>
            </a:endParaRPr>
          </a:p>
        </p:txBody>
      </p:sp>
      <p:sp>
        <p:nvSpPr>
          <p:cNvPr id="4813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B23EA23-2F58-4EB1-964F-C07D7B9CA080}" type="slidenum">
              <a:rPr lang="it-IT"/>
              <a:pPr/>
              <a:t>28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8A19120-3272-4512-A287-AFA5C25F8093}" type="slidenum">
              <a:rPr lang="it-IT"/>
              <a:pPr/>
              <a:t>30</a:t>
            </a:fld>
            <a:endParaRPr lang="it-IT"/>
          </a:p>
        </p:txBody>
      </p:sp>
      <p:sp>
        <p:nvSpPr>
          <p:cNvPr id="51202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042988" y="862013"/>
            <a:ext cx="4579937" cy="34353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5825" y="4686300"/>
            <a:ext cx="4891088" cy="44450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>
              <a:latin typeface="Times New Roman" pitchFamily="18" charset="0"/>
              <a:ea typeface="ＭＳ Ｐゴシック" pitchFamily="2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>
              <a:latin typeface="Times New Roman" pitchFamily="18" charset="0"/>
              <a:ea typeface="ＭＳ Ｐゴシック" pitchFamily="2" charset="-128"/>
            </a:endParaRPr>
          </a:p>
        </p:txBody>
      </p:sp>
      <p:sp>
        <p:nvSpPr>
          <p:cNvPr id="5325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C469771-A1B5-4EB4-A3F7-2753DC3775D2}" type="slidenum">
              <a:rPr lang="it-IT"/>
              <a:pPr/>
              <a:t>31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>
              <a:latin typeface="Times New Roman" pitchFamily="18" charset="0"/>
              <a:ea typeface="ＭＳ Ｐゴシック" pitchFamily="2" charset="-128"/>
            </a:endParaRPr>
          </a:p>
        </p:txBody>
      </p:sp>
      <p:sp>
        <p:nvSpPr>
          <p:cNvPr id="5529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855A369-1D1B-43FB-9B77-74D9BD5F9FDB}" type="slidenum">
              <a:rPr lang="it-IT"/>
              <a:pPr/>
              <a:t>32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ＭＳ Ｐゴシック" pitchFamily="2" charset="-128"/>
            </a:endParaRPr>
          </a:p>
        </p:txBody>
      </p:sp>
      <p:sp>
        <p:nvSpPr>
          <p:cNvPr id="6963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8AEDA49-08F0-4028-AEE1-DE45348ADAA6}" type="slidenum">
              <a:rPr lang="it-IT"/>
              <a:pPr/>
              <a:t>45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AEB1582-F027-41DE-8F52-2E574B72A389}" type="slidenum">
              <a:rPr lang="it-IT">
                <a:latin typeface="Arial" pitchFamily="34" charset="0"/>
              </a:rPr>
              <a:pPr/>
              <a:t>64</a:t>
            </a:fld>
            <a:endParaRPr lang="it-IT">
              <a:latin typeface="Arial" pitchFamily="34" charset="0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>
              <a:ea typeface="ＭＳ Ｐゴシック" pitchFamily="2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76313" eaLnBrk="0" hangingPunct="0"/>
            <a:fld id="{42CEA94F-F66D-4847-BE9F-78664BB45B75}" type="slidenum">
              <a:rPr lang="en-US" sz="1000"/>
              <a:pPr defTabSz="976313" eaLnBrk="0" hangingPunct="0"/>
              <a:t>66</a:t>
            </a:fld>
            <a:endParaRPr lang="en-US" sz="1000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9146" tIns="49573" rIns="99146" bIns="4957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2" charset="-128"/>
            </a:endParaRPr>
          </a:p>
        </p:txBody>
      </p:sp>
      <p:sp>
        <p:nvSpPr>
          <p:cNvPr id="93187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82650" y="788988"/>
            <a:ext cx="4897438" cy="3673475"/>
          </a:xfrm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BAFC37-0249-42B3-8EC5-DF028E97744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0A4C55-6B33-49D5-B79D-494D990808EE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6F3409-3810-4059-A6E6-183B495DACC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849304-79EC-4D97-A542-14EAE875409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419FA-C46A-40EE-BCB0-D38AD9D0FCF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330215-F636-4E28-A5CE-9658E8D4A769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BBC67D-E3A9-4567-BC66-01D7AA68833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565EAF-F772-46C5-A426-85EE29C0D7F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0EFCEF-D658-4C8C-A08F-993562AF6DC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46DC1E-3E3C-4431-8673-09795BD1935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0DC289-6A4F-4F5C-9E35-115CC7F3E03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409DA2-E4F5-4169-A535-B18806B2B60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44A9F8-5D0D-40DF-AB1B-27F6095A9EA6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E08151F-4FC2-481F-94E6-81EAF1D64BE4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edrv.endojournals.org/content/vol24/issue1/images/large/ef0130501002.jpeg" TargetMode="Externa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 descr="fig1a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492125" y="1497013"/>
            <a:ext cx="8223250" cy="486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Rectangle 25"/>
          <p:cNvSpPr>
            <a:spLocks noChangeArrowheads="1"/>
          </p:cNvSpPr>
          <p:nvPr/>
        </p:nvSpPr>
        <p:spPr bwMode="auto">
          <a:xfrm>
            <a:off x="4838700" y="6076950"/>
            <a:ext cx="4191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9515" name="Rectangle 27"/>
          <p:cNvSpPr>
            <a:spLocks noChangeArrowheads="1"/>
          </p:cNvSpPr>
          <p:nvPr/>
        </p:nvSpPr>
        <p:spPr bwMode="auto">
          <a:xfrm>
            <a:off x="641350" y="188913"/>
            <a:ext cx="7772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The thyroid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66713" y="234950"/>
            <a:ext cx="8394700" cy="588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defTabSz="762000">
              <a:lnSpc>
                <a:spcPct val="90000"/>
              </a:lnSpc>
            </a:pPr>
            <a:r>
              <a:rPr lang="it-IT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Metabolismo degli ormoni tiroidei</a:t>
            </a:r>
          </a:p>
        </p:txBody>
      </p:sp>
      <p:pic>
        <p:nvPicPr>
          <p:cNvPr id="26626" name="Picture 3" descr="fig4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293688" y="1311275"/>
            <a:ext cx="8543925" cy="481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8384" name="Group 48"/>
          <p:cNvGraphicFramePr>
            <a:graphicFrameLocks noGrp="1"/>
          </p:cNvGraphicFramePr>
          <p:nvPr/>
        </p:nvGraphicFramePr>
        <p:xfrm>
          <a:off x="133350" y="1655763"/>
          <a:ext cx="8915400" cy="4165600"/>
        </p:xfrm>
        <a:graphic>
          <a:graphicData uri="http://schemas.openxmlformats.org/drawingml/2006/table">
            <a:tbl>
              <a:tblPr/>
              <a:tblGrid>
                <a:gridCol w="2228850"/>
                <a:gridCol w="2228850"/>
                <a:gridCol w="2228850"/>
                <a:gridCol w="2228850"/>
              </a:tblGrid>
              <a:tr h="101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2" charset="-128"/>
                        </a:rPr>
                        <a:t>Parameter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2" charset="-128"/>
                        </a:rPr>
                        <a:t>Type 1 (External and internal ring)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2" charset="-128"/>
                        </a:rPr>
                        <a:t>Type 2 (External ring)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2" charset="-128"/>
                        </a:rPr>
                        <a:t>Type 3 (Internal Ring)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2" charset="-128"/>
                        </a:rPr>
                        <a:t>Physiologic role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2" charset="-128"/>
                        </a:rPr>
                        <a:t>Degradation of rT3 and T3S; source of plasma T3 during hyperthyroidism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2" charset="-128"/>
                        </a:rPr>
                        <a:t>Delivers intracellular T3 in specific tissues; major source of plasma T3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2" charset="-128"/>
                        </a:rPr>
                        <a:t>Inactivates T3 and T4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2" charset="-128"/>
                        </a:rPr>
                        <a:t>Tissue localization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2" charset="-128"/>
                        </a:rPr>
                        <a:t>Liver, kidney, thyroid, pituitary (?) (not CNS)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2" charset="-128"/>
                        </a:rPr>
                        <a:t>CNS, pituitary, brown adipose tissue, placenta, thyroid, skeletal muscle, heart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2" charset="-128"/>
                        </a:rPr>
                        <a:t>Placenta, CNS, hemangiomas, fetal liver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2" charset="-128"/>
                        </a:rPr>
                        <a:t>Preferred substrate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2" charset="-128"/>
                        </a:rPr>
                        <a:t>rT3 (5</a:t>
                      </a:r>
                      <a:r>
                        <a:rPr kumimoji="0" lang="ja-JP" alt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2" charset="-128"/>
                        </a:rPr>
                        <a:t>’</a:t>
                      </a:r>
                      <a:r>
                        <a:rPr kumimoji="0" lang="it-IT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2" charset="-128"/>
                        </a:rPr>
                        <a:t>), T3S (5)</a:t>
                      </a:r>
                      <a:endParaRPr kumimoji="0" lang="it-IT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2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2" charset="-128"/>
                        </a:rPr>
                        <a:t>T4, rT3 (5</a:t>
                      </a:r>
                      <a:r>
                        <a:rPr kumimoji="0" lang="ja-JP" alt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2" charset="-128"/>
                        </a:rPr>
                        <a:t>’</a:t>
                      </a:r>
                      <a:r>
                        <a:rPr kumimoji="0" lang="it-IT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2" charset="-128"/>
                        </a:rPr>
                        <a:t>)</a:t>
                      </a:r>
                      <a:endParaRPr kumimoji="0" lang="it-IT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2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2" charset="-128"/>
                        </a:rPr>
                        <a:t>T3, T4 (5)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666" name="Line 35"/>
          <p:cNvSpPr>
            <a:spLocks noChangeShapeType="1"/>
          </p:cNvSpPr>
          <p:nvPr/>
        </p:nvSpPr>
        <p:spPr bwMode="auto">
          <a:xfrm>
            <a:off x="123825" y="2476500"/>
            <a:ext cx="8896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7667" name="Line 36"/>
          <p:cNvSpPr>
            <a:spLocks noChangeShapeType="1"/>
          </p:cNvSpPr>
          <p:nvPr/>
        </p:nvSpPr>
        <p:spPr bwMode="auto">
          <a:xfrm>
            <a:off x="123825" y="1447800"/>
            <a:ext cx="8896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7668" name="Line 37"/>
          <p:cNvSpPr>
            <a:spLocks noChangeShapeType="1"/>
          </p:cNvSpPr>
          <p:nvPr/>
        </p:nvSpPr>
        <p:spPr bwMode="auto">
          <a:xfrm>
            <a:off x="123825" y="5562600"/>
            <a:ext cx="8896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7669" name="Rectangle 38"/>
          <p:cNvSpPr>
            <a:spLocks noChangeArrowheads="1"/>
          </p:cNvSpPr>
          <p:nvPr/>
        </p:nvSpPr>
        <p:spPr bwMode="auto">
          <a:xfrm>
            <a:off x="3505200" y="996950"/>
            <a:ext cx="2114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/>
              <a:t>Human desiodases</a:t>
            </a:r>
          </a:p>
        </p:txBody>
      </p:sp>
      <p:sp>
        <p:nvSpPr>
          <p:cNvPr id="27670" name="Rectangle 40"/>
          <p:cNvSpPr>
            <a:spLocks noChangeArrowheads="1"/>
          </p:cNvSpPr>
          <p:nvPr/>
        </p:nvSpPr>
        <p:spPr bwMode="auto">
          <a:xfrm>
            <a:off x="114300" y="5592763"/>
            <a:ext cx="8629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/>
              <a:t>rT3, reverse T3; T3S, sulfatatedT3; CNS, Central Nervous System.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Oval 2" descr="25%"/>
          <p:cNvSpPr>
            <a:spLocks noChangeArrowheads="1"/>
          </p:cNvSpPr>
          <p:nvPr/>
        </p:nvSpPr>
        <p:spPr bwMode="auto">
          <a:xfrm>
            <a:off x="1809750" y="1200150"/>
            <a:ext cx="6343650" cy="4724400"/>
          </a:xfrm>
          <a:prstGeom prst="ellipse">
            <a:avLst/>
          </a:prstGeom>
          <a:pattFill prst="pct25">
            <a:fgClr>
              <a:schemeClr val="bg2"/>
            </a:fgClr>
            <a:bgClr>
              <a:srgbClr val="FFFFFF"/>
            </a:bgClr>
          </a:patt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8674" name="Oval 3" descr="5%"/>
          <p:cNvSpPr>
            <a:spLocks noChangeArrowheads="1"/>
          </p:cNvSpPr>
          <p:nvPr/>
        </p:nvSpPr>
        <p:spPr bwMode="auto">
          <a:xfrm>
            <a:off x="3505200" y="1528763"/>
            <a:ext cx="3943350" cy="3162300"/>
          </a:xfrm>
          <a:prstGeom prst="ellipse">
            <a:avLst/>
          </a:prstGeom>
          <a:pattFill prst="pct5">
            <a:fgClr>
              <a:srgbClr val="C0C0C0"/>
            </a:fgClr>
            <a:bgClr>
              <a:srgbClr val="FFFFFF"/>
            </a:bgClr>
          </a:patt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/>
          </a:p>
        </p:txBody>
      </p:sp>
      <p:sp>
        <p:nvSpPr>
          <p:cNvPr id="28675" name="Line 4"/>
          <p:cNvSpPr>
            <a:spLocks noChangeShapeType="1"/>
          </p:cNvSpPr>
          <p:nvPr/>
        </p:nvSpPr>
        <p:spPr bwMode="auto">
          <a:xfrm>
            <a:off x="3905250" y="3524250"/>
            <a:ext cx="3200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8676" name="Rectangle 5" descr="75%"/>
          <p:cNvSpPr>
            <a:spLocks noChangeArrowheads="1"/>
          </p:cNvSpPr>
          <p:nvPr/>
        </p:nvSpPr>
        <p:spPr bwMode="auto">
          <a:xfrm>
            <a:off x="4343400" y="3409950"/>
            <a:ext cx="857250" cy="209550"/>
          </a:xfrm>
          <a:prstGeom prst="rect">
            <a:avLst/>
          </a:prstGeom>
          <a:pattFill prst="pct75">
            <a:fgClr>
              <a:schemeClr val="bg2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8677" name="AutoShape 8"/>
          <p:cNvSpPr>
            <a:spLocks noChangeArrowheads="1"/>
          </p:cNvSpPr>
          <p:nvPr/>
        </p:nvSpPr>
        <p:spPr bwMode="auto">
          <a:xfrm>
            <a:off x="4248150" y="2735263"/>
            <a:ext cx="609600" cy="67151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000" b="1" i="1">
                <a:latin typeface="Arial" pitchFamily="34" charset="0"/>
              </a:rPr>
              <a:t>RXR</a:t>
            </a:r>
          </a:p>
        </p:txBody>
      </p:sp>
      <p:sp>
        <p:nvSpPr>
          <p:cNvPr id="28678" name="AutoShape 6"/>
          <p:cNvSpPr>
            <a:spLocks noChangeArrowheads="1"/>
          </p:cNvSpPr>
          <p:nvPr/>
        </p:nvSpPr>
        <p:spPr bwMode="auto">
          <a:xfrm>
            <a:off x="4857750" y="2663825"/>
            <a:ext cx="419100" cy="74295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000" b="1" i="1">
                <a:solidFill>
                  <a:schemeClr val="bg1"/>
                </a:solidFill>
                <a:latin typeface="Arial" pitchFamily="34" charset="0"/>
              </a:rPr>
              <a:t>TR</a:t>
            </a:r>
          </a:p>
        </p:txBody>
      </p:sp>
      <p:sp>
        <p:nvSpPr>
          <p:cNvPr id="28679" name="Oval 9"/>
          <p:cNvSpPr>
            <a:spLocks noChangeArrowheads="1"/>
          </p:cNvSpPr>
          <p:nvPr/>
        </p:nvSpPr>
        <p:spPr bwMode="auto">
          <a:xfrm>
            <a:off x="4914900" y="2347913"/>
            <a:ext cx="533400" cy="419100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000" b="1">
                <a:latin typeface="Arial" pitchFamily="34" charset="0"/>
              </a:rPr>
              <a:t>T3</a:t>
            </a:r>
          </a:p>
        </p:txBody>
      </p:sp>
      <p:sp>
        <p:nvSpPr>
          <p:cNvPr id="28680" name="Oval 10"/>
          <p:cNvSpPr>
            <a:spLocks noChangeArrowheads="1"/>
          </p:cNvSpPr>
          <p:nvPr/>
        </p:nvSpPr>
        <p:spPr bwMode="auto">
          <a:xfrm>
            <a:off x="3360738" y="1550988"/>
            <a:ext cx="533400" cy="419100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000" b="1">
                <a:latin typeface="Arial" pitchFamily="34" charset="0"/>
              </a:rPr>
              <a:t>T3</a:t>
            </a:r>
          </a:p>
        </p:txBody>
      </p:sp>
      <p:sp>
        <p:nvSpPr>
          <p:cNvPr id="28681" name="Oval 11"/>
          <p:cNvSpPr>
            <a:spLocks noChangeArrowheads="1"/>
          </p:cNvSpPr>
          <p:nvPr/>
        </p:nvSpPr>
        <p:spPr bwMode="auto">
          <a:xfrm>
            <a:off x="457200" y="3035300"/>
            <a:ext cx="533400" cy="419100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000" b="1">
                <a:latin typeface="Arial" pitchFamily="34" charset="0"/>
              </a:rPr>
              <a:t>T3</a:t>
            </a:r>
          </a:p>
        </p:txBody>
      </p:sp>
      <p:sp>
        <p:nvSpPr>
          <p:cNvPr id="28682" name="Oval 12"/>
          <p:cNvSpPr>
            <a:spLocks noChangeArrowheads="1"/>
          </p:cNvSpPr>
          <p:nvPr/>
        </p:nvSpPr>
        <p:spPr bwMode="auto">
          <a:xfrm>
            <a:off x="323850" y="3644900"/>
            <a:ext cx="533400" cy="419100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000" b="1">
                <a:latin typeface="Arial" pitchFamily="34" charset="0"/>
              </a:rPr>
              <a:t>T4</a:t>
            </a:r>
          </a:p>
        </p:txBody>
      </p:sp>
      <p:sp>
        <p:nvSpPr>
          <p:cNvPr id="28683" name="Text Box 13"/>
          <p:cNvSpPr txBox="1">
            <a:spLocks noChangeArrowheads="1"/>
          </p:cNvSpPr>
          <p:nvPr/>
        </p:nvSpPr>
        <p:spPr bwMode="auto">
          <a:xfrm>
            <a:off x="2289175" y="4240213"/>
            <a:ext cx="162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 i="1">
                <a:latin typeface="Arial" pitchFamily="34" charset="0"/>
              </a:rPr>
              <a:t>Cytoplasma</a:t>
            </a:r>
          </a:p>
        </p:txBody>
      </p:sp>
      <p:sp>
        <p:nvSpPr>
          <p:cNvPr id="28684" name="Text Box 14"/>
          <p:cNvSpPr txBox="1">
            <a:spLocks noChangeArrowheads="1"/>
          </p:cNvSpPr>
          <p:nvPr/>
        </p:nvSpPr>
        <p:spPr bwMode="auto">
          <a:xfrm>
            <a:off x="5375275" y="1684338"/>
            <a:ext cx="1173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 i="1">
                <a:latin typeface="Arial" pitchFamily="34" charset="0"/>
              </a:rPr>
              <a:t>Nucleus</a:t>
            </a:r>
          </a:p>
        </p:txBody>
      </p:sp>
      <p:sp>
        <p:nvSpPr>
          <p:cNvPr id="28685" name="Text Box 16"/>
          <p:cNvSpPr txBox="1">
            <a:spLocks noChangeArrowheads="1"/>
          </p:cNvSpPr>
          <p:nvPr/>
        </p:nvSpPr>
        <p:spPr bwMode="auto">
          <a:xfrm>
            <a:off x="5508625" y="3783013"/>
            <a:ext cx="81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>
                <a:latin typeface="Arial" pitchFamily="34" charset="0"/>
              </a:rPr>
              <a:t>Gene</a:t>
            </a:r>
          </a:p>
        </p:txBody>
      </p:sp>
      <p:sp>
        <p:nvSpPr>
          <p:cNvPr id="28686" name="Text Box 17"/>
          <p:cNvSpPr txBox="1">
            <a:spLocks noChangeArrowheads="1"/>
          </p:cNvSpPr>
          <p:nvPr/>
        </p:nvSpPr>
        <p:spPr bwMode="auto">
          <a:xfrm>
            <a:off x="4429125" y="3630613"/>
            <a:ext cx="693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>
                <a:latin typeface="Arial" pitchFamily="34" charset="0"/>
              </a:rPr>
              <a:t>TRE</a:t>
            </a:r>
          </a:p>
        </p:txBody>
      </p:sp>
      <p:sp>
        <p:nvSpPr>
          <p:cNvPr id="28687" name="Rectangle 18" descr="75%"/>
          <p:cNvSpPr>
            <a:spLocks noChangeArrowheads="1"/>
          </p:cNvSpPr>
          <p:nvPr/>
        </p:nvSpPr>
        <p:spPr bwMode="auto">
          <a:xfrm>
            <a:off x="5905500" y="3314700"/>
            <a:ext cx="419100" cy="400050"/>
          </a:xfrm>
          <a:prstGeom prst="rect">
            <a:avLst/>
          </a:prstGeom>
          <a:pattFill prst="pct75">
            <a:fgClr>
              <a:schemeClr val="bg2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8688" name="Rectangle 19" descr="75%"/>
          <p:cNvSpPr>
            <a:spLocks noChangeArrowheads="1"/>
          </p:cNvSpPr>
          <p:nvPr/>
        </p:nvSpPr>
        <p:spPr bwMode="auto">
          <a:xfrm>
            <a:off x="6477000" y="3314700"/>
            <a:ext cx="419100" cy="400050"/>
          </a:xfrm>
          <a:prstGeom prst="rect">
            <a:avLst/>
          </a:prstGeom>
          <a:pattFill prst="pct75">
            <a:fgClr>
              <a:schemeClr val="bg2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8689" name="Line 20"/>
          <p:cNvSpPr>
            <a:spLocks noChangeShapeType="1"/>
          </p:cNvSpPr>
          <p:nvPr/>
        </p:nvSpPr>
        <p:spPr bwMode="auto">
          <a:xfrm>
            <a:off x="5676900" y="3086100"/>
            <a:ext cx="0" cy="4381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8690" name="Line 21"/>
          <p:cNvSpPr>
            <a:spLocks noChangeShapeType="1"/>
          </p:cNvSpPr>
          <p:nvPr/>
        </p:nvSpPr>
        <p:spPr bwMode="auto">
          <a:xfrm>
            <a:off x="5657850" y="3086100"/>
            <a:ext cx="4000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8691" name="Text Box 22"/>
          <p:cNvSpPr txBox="1">
            <a:spLocks noChangeArrowheads="1"/>
          </p:cNvSpPr>
          <p:nvPr/>
        </p:nvSpPr>
        <p:spPr bwMode="auto">
          <a:xfrm>
            <a:off x="3533775" y="4999038"/>
            <a:ext cx="2903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>
                <a:latin typeface="Arial" pitchFamily="34" charset="0"/>
                <a:sym typeface="Symbol" pitchFamily="18" charset="2"/>
              </a:rPr>
              <a:t> o  Gene expression</a:t>
            </a:r>
            <a:endParaRPr lang="it-IT" sz="2000" b="1">
              <a:latin typeface="Arial" pitchFamily="34" charset="0"/>
            </a:endParaRPr>
          </a:p>
        </p:txBody>
      </p:sp>
      <p:sp>
        <p:nvSpPr>
          <p:cNvPr id="28692" name="Line 23"/>
          <p:cNvSpPr>
            <a:spLocks noChangeShapeType="1"/>
          </p:cNvSpPr>
          <p:nvPr/>
        </p:nvSpPr>
        <p:spPr bwMode="auto">
          <a:xfrm>
            <a:off x="5924550" y="41529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8693" name="Line 25"/>
          <p:cNvSpPr>
            <a:spLocks noChangeShapeType="1"/>
          </p:cNvSpPr>
          <p:nvPr/>
        </p:nvSpPr>
        <p:spPr bwMode="auto">
          <a:xfrm>
            <a:off x="3924300" y="1916113"/>
            <a:ext cx="935038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2316" name="Rectangle 28"/>
          <p:cNvSpPr>
            <a:spLocks noChangeArrowheads="1"/>
          </p:cNvSpPr>
          <p:nvPr/>
        </p:nvSpPr>
        <p:spPr bwMode="auto">
          <a:xfrm>
            <a:off x="220663" y="246063"/>
            <a:ext cx="8686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Thyroid hormone action </a:t>
            </a:r>
          </a:p>
        </p:txBody>
      </p:sp>
      <p:sp>
        <p:nvSpPr>
          <p:cNvPr id="28695" name="Oval 29"/>
          <p:cNvSpPr>
            <a:spLocks noChangeArrowheads="1"/>
          </p:cNvSpPr>
          <p:nvPr/>
        </p:nvSpPr>
        <p:spPr bwMode="auto">
          <a:xfrm>
            <a:off x="2268538" y="2420938"/>
            <a:ext cx="533400" cy="419100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000" b="1">
                <a:latin typeface="Arial" pitchFamily="34" charset="0"/>
              </a:rPr>
              <a:t>T4</a:t>
            </a:r>
          </a:p>
        </p:txBody>
      </p:sp>
      <p:sp>
        <p:nvSpPr>
          <p:cNvPr id="28696" name="Line 30"/>
          <p:cNvSpPr>
            <a:spLocks noChangeShapeType="1"/>
          </p:cNvSpPr>
          <p:nvPr/>
        </p:nvSpPr>
        <p:spPr bwMode="auto">
          <a:xfrm flipV="1">
            <a:off x="2801938" y="1916113"/>
            <a:ext cx="574675" cy="531812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8697" name="AutoShape 32"/>
          <p:cNvSpPr>
            <a:spLocks noChangeArrowheads="1"/>
          </p:cNvSpPr>
          <p:nvPr/>
        </p:nvSpPr>
        <p:spPr bwMode="auto">
          <a:xfrm>
            <a:off x="1190625" y="3381375"/>
            <a:ext cx="1450975" cy="247650"/>
          </a:xfrm>
          <a:prstGeom prst="rightArrow">
            <a:avLst>
              <a:gd name="adj1" fmla="val 50000"/>
              <a:gd name="adj2" fmla="val 14647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8698" name="AutoShape 31"/>
          <p:cNvSpPr>
            <a:spLocks noChangeArrowheads="1"/>
          </p:cNvSpPr>
          <p:nvPr/>
        </p:nvSpPr>
        <p:spPr bwMode="auto">
          <a:xfrm rot="-5400000">
            <a:off x="1439069" y="3321844"/>
            <a:ext cx="869950" cy="363538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000">
                <a:latin typeface="Arial" pitchFamily="34" charset="0"/>
                <a:cs typeface="Arial" pitchFamily="34" charset="0"/>
              </a:rPr>
              <a:t>MCT8</a:t>
            </a:r>
          </a:p>
        </p:txBody>
      </p:sp>
      <p:sp>
        <p:nvSpPr>
          <p:cNvPr id="28699" name="Oval 33"/>
          <p:cNvSpPr>
            <a:spLocks noChangeArrowheads="1"/>
          </p:cNvSpPr>
          <p:nvPr/>
        </p:nvSpPr>
        <p:spPr bwMode="auto">
          <a:xfrm>
            <a:off x="2787650" y="2979738"/>
            <a:ext cx="533400" cy="419100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000" b="1">
                <a:latin typeface="Arial" pitchFamily="34" charset="0"/>
              </a:rPr>
              <a:t>T3</a:t>
            </a:r>
          </a:p>
        </p:txBody>
      </p:sp>
      <p:sp>
        <p:nvSpPr>
          <p:cNvPr id="28700" name="Oval 34"/>
          <p:cNvSpPr>
            <a:spLocks noChangeArrowheads="1"/>
          </p:cNvSpPr>
          <p:nvPr/>
        </p:nvSpPr>
        <p:spPr bwMode="auto">
          <a:xfrm>
            <a:off x="2597150" y="3646488"/>
            <a:ext cx="533400" cy="419100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000" b="1">
                <a:latin typeface="Arial" pitchFamily="34" charset="0"/>
              </a:rPr>
              <a:t>T4</a:t>
            </a:r>
          </a:p>
        </p:txBody>
      </p:sp>
      <p:sp>
        <p:nvSpPr>
          <p:cNvPr id="28701" name="Line 35"/>
          <p:cNvSpPr>
            <a:spLocks noChangeShapeType="1"/>
          </p:cNvSpPr>
          <p:nvPr/>
        </p:nvSpPr>
        <p:spPr bwMode="auto">
          <a:xfrm flipV="1">
            <a:off x="3333750" y="2508250"/>
            <a:ext cx="1511300" cy="503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8702" name="Text Box 37"/>
          <p:cNvSpPr txBox="1">
            <a:spLocks noChangeArrowheads="1"/>
          </p:cNvSpPr>
          <p:nvPr/>
        </p:nvSpPr>
        <p:spPr bwMode="auto">
          <a:xfrm>
            <a:off x="3030538" y="2119313"/>
            <a:ext cx="509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>
                <a:latin typeface="Arial" pitchFamily="34" charset="0"/>
              </a:rPr>
              <a:t>D2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29"/>
          <p:cNvGrpSpPr>
            <a:grpSpLocks/>
          </p:cNvGrpSpPr>
          <p:nvPr/>
        </p:nvGrpSpPr>
        <p:grpSpPr bwMode="auto">
          <a:xfrm>
            <a:off x="334963" y="1708150"/>
            <a:ext cx="8575675" cy="4125913"/>
            <a:chOff x="319" y="1124"/>
            <a:chExt cx="5402" cy="2599"/>
          </a:xfrm>
        </p:grpSpPr>
        <p:grpSp>
          <p:nvGrpSpPr>
            <p:cNvPr id="29699" name="Group 16"/>
            <p:cNvGrpSpPr>
              <a:grpSpLocks/>
            </p:cNvGrpSpPr>
            <p:nvPr/>
          </p:nvGrpSpPr>
          <p:grpSpPr bwMode="auto">
            <a:xfrm>
              <a:off x="319" y="1124"/>
              <a:ext cx="5337" cy="2599"/>
              <a:chOff x="319" y="1124"/>
              <a:chExt cx="5337" cy="2599"/>
            </a:xfrm>
          </p:grpSpPr>
          <p:pic>
            <p:nvPicPr>
              <p:cNvPr id="29712" name="Picture 3" descr="fig"/>
              <p:cNvPicPr>
                <a:picLocks noChangeAspect="1" noChangeArrowheads="1"/>
              </p:cNvPicPr>
              <p:nvPr/>
            </p:nvPicPr>
            <p:blipFill>
              <a:blip r:embed="rId2">
                <a:lum bright="6000"/>
              </a:blip>
              <a:srcRect/>
              <a:stretch>
                <a:fillRect/>
              </a:stretch>
            </p:blipFill>
            <p:spPr bwMode="auto">
              <a:xfrm>
                <a:off x="319" y="1124"/>
                <a:ext cx="5114" cy="25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713" name="Rectangle 7"/>
              <p:cNvSpPr>
                <a:spLocks noChangeArrowheads="1"/>
              </p:cNvSpPr>
              <p:nvPr/>
            </p:nvSpPr>
            <p:spPr bwMode="auto">
              <a:xfrm>
                <a:off x="3832" y="1128"/>
                <a:ext cx="1616" cy="118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/>
              </a:p>
            </p:txBody>
          </p:sp>
          <p:sp>
            <p:nvSpPr>
              <p:cNvPr id="29714" name="Rectangle 8"/>
              <p:cNvSpPr>
                <a:spLocks noChangeArrowheads="1"/>
              </p:cNvSpPr>
              <p:nvPr/>
            </p:nvSpPr>
            <p:spPr bwMode="auto">
              <a:xfrm>
                <a:off x="4040" y="2267"/>
                <a:ext cx="1616" cy="118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29715" name="Group 14"/>
              <p:cNvGrpSpPr>
                <a:grpSpLocks/>
              </p:cNvGrpSpPr>
              <p:nvPr/>
            </p:nvGrpSpPr>
            <p:grpSpPr bwMode="auto">
              <a:xfrm>
                <a:off x="1176" y="1160"/>
                <a:ext cx="2064" cy="2296"/>
                <a:chOff x="1176" y="1160"/>
                <a:chExt cx="2064" cy="2296"/>
              </a:xfrm>
            </p:grpSpPr>
            <p:sp>
              <p:nvSpPr>
                <p:cNvPr id="29716" name="Rectangle 4"/>
                <p:cNvSpPr>
                  <a:spLocks noChangeArrowheads="1"/>
                </p:cNvSpPr>
                <p:nvPr/>
              </p:nvSpPr>
              <p:spPr bwMode="auto">
                <a:xfrm>
                  <a:off x="1512" y="1160"/>
                  <a:ext cx="712" cy="26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717" name="Rectangle 5"/>
                <p:cNvSpPr>
                  <a:spLocks noChangeArrowheads="1"/>
                </p:cNvSpPr>
                <p:nvPr/>
              </p:nvSpPr>
              <p:spPr bwMode="auto">
                <a:xfrm>
                  <a:off x="2520" y="1184"/>
                  <a:ext cx="656" cy="36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718" name="Oval 6"/>
                <p:cNvSpPr>
                  <a:spLocks noChangeArrowheads="1"/>
                </p:cNvSpPr>
                <p:nvPr/>
              </p:nvSpPr>
              <p:spPr bwMode="auto">
                <a:xfrm>
                  <a:off x="2480" y="1976"/>
                  <a:ext cx="760" cy="52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719" name="Rectangle 9"/>
                <p:cNvSpPr>
                  <a:spLocks noChangeArrowheads="1"/>
                </p:cNvSpPr>
                <p:nvPr/>
              </p:nvSpPr>
              <p:spPr bwMode="auto">
                <a:xfrm>
                  <a:off x="1792" y="2587"/>
                  <a:ext cx="952" cy="36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720" name="Rectangle 10"/>
                <p:cNvSpPr>
                  <a:spLocks noChangeArrowheads="1"/>
                </p:cNvSpPr>
                <p:nvPr/>
              </p:nvSpPr>
              <p:spPr bwMode="auto">
                <a:xfrm>
                  <a:off x="1928" y="2331"/>
                  <a:ext cx="432" cy="36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721" name="Rectangle 11"/>
                <p:cNvSpPr>
                  <a:spLocks noChangeArrowheads="1"/>
                </p:cNvSpPr>
                <p:nvPr/>
              </p:nvSpPr>
              <p:spPr bwMode="auto">
                <a:xfrm>
                  <a:off x="1960" y="2843"/>
                  <a:ext cx="472" cy="36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722" name="Rectangle 12"/>
                <p:cNvSpPr>
                  <a:spLocks noChangeArrowheads="1"/>
                </p:cNvSpPr>
                <p:nvPr/>
              </p:nvSpPr>
              <p:spPr bwMode="auto">
                <a:xfrm>
                  <a:off x="1176" y="2560"/>
                  <a:ext cx="648" cy="35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723" name="Rectangle 13"/>
                <p:cNvSpPr>
                  <a:spLocks noChangeArrowheads="1"/>
                </p:cNvSpPr>
                <p:nvPr/>
              </p:nvSpPr>
              <p:spPr bwMode="auto">
                <a:xfrm>
                  <a:off x="2640" y="3336"/>
                  <a:ext cx="480" cy="12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sp>
          <p:nvSpPr>
            <p:cNvPr id="29700" name="Text Box 17"/>
            <p:cNvSpPr txBox="1">
              <a:spLocks noChangeArrowheads="1"/>
            </p:cNvSpPr>
            <p:nvPr/>
          </p:nvSpPr>
          <p:spPr bwMode="auto">
            <a:xfrm>
              <a:off x="4502" y="1291"/>
              <a:ext cx="12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000" b="1">
                  <a:latin typeface="Arial" pitchFamily="34" charset="0"/>
                </a:rPr>
                <a:t>Hypothalamus</a:t>
              </a:r>
            </a:p>
          </p:txBody>
        </p:sp>
        <p:sp>
          <p:nvSpPr>
            <p:cNvPr id="29701" name="Text Box 18"/>
            <p:cNvSpPr txBox="1">
              <a:spLocks noChangeArrowheads="1"/>
            </p:cNvSpPr>
            <p:nvPr/>
          </p:nvSpPr>
          <p:spPr bwMode="auto">
            <a:xfrm>
              <a:off x="4502" y="2071"/>
              <a:ext cx="75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000" b="1">
                  <a:latin typeface="Arial" pitchFamily="34" charset="0"/>
                </a:rPr>
                <a:t>Pituitary</a:t>
              </a:r>
            </a:p>
          </p:txBody>
        </p:sp>
        <p:sp>
          <p:nvSpPr>
            <p:cNvPr id="29702" name="Text Box 19"/>
            <p:cNvSpPr txBox="1">
              <a:spLocks noChangeArrowheads="1"/>
            </p:cNvSpPr>
            <p:nvPr/>
          </p:nvSpPr>
          <p:spPr bwMode="auto">
            <a:xfrm>
              <a:off x="4502" y="3271"/>
              <a:ext cx="70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000" b="1">
                  <a:latin typeface="Arial" pitchFamily="34" charset="0"/>
                </a:rPr>
                <a:t>Thyroid</a:t>
              </a:r>
            </a:p>
          </p:txBody>
        </p:sp>
        <p:sp>
          <p:nvSpPr>
            <p:cNvPr id="29703" name="Text Box 20"/>
            <p:cNvSpPr txBox="1">
              <a:spLocks noChangeArrowheads="1"/>
            </p:cNvSpPr>
            <p:nvPr/>
          </p:nvSpPr>
          <p:spPr bwMode="auto">
            <a:xfrm>
              <a:off x="3806" y="1483"/>
              <a:ext cx="68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000" b="1">
                  <a:latin typeface="Arial" pitchFamily="34" charset="0"/>
                </a:rPr>
                <a:t>TRH (+)</a:t>
              </a:r>
            </a:p>
          </p:txBody>
        </p:sp>
        <p:sp>
          <p:nvSpPr>
            <p:cNvPr id="29704" name="Text Box 21"/>
            <p:cNvSpPr txBox="1">
              <a:spLocks noChangeArrowheads="1"/>
            </p:cNvSpPr>
            <p:nvPr/>
          </p:nvSpPr>
          <p:spPr bwMode="auto">
            <a:xfrm>
              <a:off x="3806" y="1699"/>
              <a:ext cx="70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000" b="1">
                  <a:latin typeface="Arial" pitchFamily="34" charset="0"/>
                </a:rPr>
                <a:t>SRIH (-)</a:t>
              </a:r>
            </a:p>
          </p:txBody>
        </p:sp>
        <p:sp>
          <p:nvSpPr>
            <p:cNvPr id="29705" name="Text Box 22"/>
            <p:cNvSpPr txBox="1">
              <a:spLocks noChangeArrowheads="1"/>
            </p:cNvSpPr>
            <p:nvPr/>
          </p:nvSpPr>
          <p:spPr bwMode="auto">
            <a:xfrm>
              <a:off x="3950" y="2635"/>
              <a:ext cx="68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000" b="1">
                  <a:latin typeface="Arial" pitchFamily="34" charset="0"/>
                </a:rPr>
                <a:t>TSH (+)</a:t>
              </a:r>
            </a:p>
          </p:txBody>
        </p:sp>
        <p:sp>
          <p:nvSpPr>
            <p:cNvPr id="29706" name="Text Box 23"/>
            <p:cNvSpPr txBox="1">
              <a:spLocks noChangeArrowheads="1"/>
            </p:cNvSpPr>
            <p:nvPr/>
          </p:nvSpPr>
          <p:spPr bwMode="auto">
            <a:xfrm>
              <a:off x="1658" y="1219"/>
              <a:ext cx="58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000" b="1">
                  <a:latin typeface="Arial" pitchFamily="34" charset="0"/>
                </a:rPr>
                <a:t>T4+T3</a:t>
              </a:r>
            </a:p>
          </p:txBody>
        </p:sp>
        <p:sp>
          <p:nvSpPr>
            <p:cNvPr id="29707" name="Text Box 24"/>
            <p:cNvSpPr txBox="1">
              <a:spLocks noChangeArrowheads="1"/>
            </p:cNvSpPr>
            <p:nvPr/>
          </p:nvSpPr>
          <p:spPr bwMode="auto">
            <a:xfrm>
              <a:off x="2423" y="1193"/>
              <a:ext cx="851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2000" b="1">
                  <a:latin typeface="Arial" pitchFamily="34" charset="0"/>
                </a:rPr>
                <a:t>T4</a:t>
              </a:r>
              <a:r>
                <a:rPr lang="it-IT" sz="2000" b="1">
                  <a:latin typeface="Arial" pitchFamily="34" charset="0"/>
                  <a:sym typeface="Symbol" pitchFamily="18" charset="2"/>
                </a:rPr>
                <a:t></a:t>
              </a:r>
              <a:r>
                <a:rPr lang="it-IT" sz="2000" b="1">
                  <a:latin typeface="Arial" pitchFamily="34" charset="0"/>
                </a:rPr>
                <a:t>T3 (-)</a:t>
              </a:r>
            </a:p>
            <a:p>
              <a:pPr algn="ctr"/>
              <a:r>
                <a:rPr lang="it-IT" sz="2000" b="1">
                  <a:latin typeface="Arial" pitchFamily="34" charset="0"/>
                </a:rPr>
                <a:t>T3 (-)</a:t>
              </a:r>
            </a:p>
          </p:txBody>
        </p:sp>
        <p:sp>
          <p:nvSpPr>
            <p:cNvPr id="29708" name="Text Box 25"/>
            <p:cNvSpPr txBox="1">
              <a:spLocks noChangeArrowheads="1"/>
            </p:cNvSpPr>
            <p:nvPr/>
          </p:nvSpPr>
          <p:spPr bwMode="auto">
            <a:xfrm>
              <a:off x="2450" y="2009"/>
              <a:ext cx="851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2000" b="1">
                  <a:latin typeface="Arial" pitchFamily="34" charset="0"/>
                </a:rPr>
                <a:t>T4</a:t>
              </a:r>
              <a:r>
                <a:rPr lang="it-IT" sz="2000" b="1">
                  <a:latin typeface="Arial" pitchFamily="34" charset="0"/>
                  <a:sym typeface="Symbol" pitchFamily="18" charset="2"/>
                </a:rPr>
                <a:t></a:t>
              </a:r>
              <a:r>
                <a:rPr lang="it-IT" sz="2000" b="1">
                  <a:latin typeface="Arial" pitchFamily="34" charset="0"/>
                </a:rPr>
                <a:t>T3 (-)</a:t>
              </a:r>
            </a:p>
            <a:p>
              <a:pPr algn="ctr"/>
              <a:r>
                <a:rPr lang="it-IT" sz="2000" b="1">
                  <a:latin typeface="Arial" pitchFamily="34" charset="0"/>
                </a:rPr>
                <a:t>T3 (-)</a:t>
              </a:r>
            </a:p>
          </p:txBody>
        </p:sp>
        <p:sp>
          <p:nvSpPr>
            <p:cNvPr id="29709" name="Text Box 26"/>
            <p:cNvSpPr txBox="1">
              <a:spLocks noChangeArrowheads="1"/>
            </p:cNvSpPr>
            <p:nvPr/>
          </p:nvSpPr>
          <p:spPr bwMode="auto">
            <a:xfrm>
              <a:off x="1850" y="1927"/>
              <a:ext cx="58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000" b="1">
                  <a:latin typeface="Arial" pitchFamily="34" charset="0"/>
                </a:rPr>
                <a:t>T4+T3</a:t>
              </a:r>
            </a:p>
          </p:txBody>
        </p:sp>
        <p:sp>
          <p:nvSpPr>
            <p:cNvPr id="29710" name="Text Box 27"/>
            <p:cNvSpPr txBox="1">
              <a:spLocks noChangeArrowheads="1"/>
            </p:cNvSpPr>
            <p:nvPr/>
          </p:nvSpPr>
          <p:spPr bwMode="auto">
            <a:xfrm>
              <a:off x="1982" y="3053"/>
              <a:ext cx="6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000" b="1">
                  <a:latin typeface="Arial" pitchFamily="34" charset="0"/>
                </a:rPr>
                <a:t>T4 (T3)</a:t>
              </a:r>
            </a:p>
          </p:txBody>
        </p:sp>
        <p:sp>
          <p:nvSpPr>
            <p:cNvPr id="29711" name="Text Box 28"/>
            <p:cNvSpPr txBox="1">
              <a:spLocks noChangeArrowheads="1"/>
            </p:cNvSpPr>
            <p:nvPr/>
          </p:nvSpPr>
          <p:spPr bwMode="auto">
            <a:xfrm>
              <a:off x="1029" y="2477"/>
              <a:ext cx="159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2000" b="1">
                  <a:latin typeface="Arial" pitchFamily="34" charset="0"/>
                </a:rPr>
                <a:t>Tissue </a:t>
              </a:r>
            </a:p>
            <a:p>
              <a:pPr algn="ctr"/>
              <a:r>
                <a:rPr lang="it-IT" sz="2000" b="1">
                  <a:latin typeface="Arial" pitchFamily="34" charset="0"/>
                </a:rPr>
                <a:t>conversion T4</a:t>
              </a:r>
              <a:r>
                <a:rPr lang="it-IT" sz="2000" b="1">
                  <a:latin typeface="Arial" pitchFamily="34" charset="0"/>
                  <a:sym typeface="Symbol" pitchFamily="18" charset="2"/>
                </a:rPr>
                <a:t></a:t>
              </a:r>
              <a:r>
                <a:rPr lang="it-IT" sz="2000" b="1">
                  <a:latin typeface="Arial" pitchFamily="34" charset="0"/>
                </a:rPr>
                <a:t>T3 </a:t>
              </a:r>
            </a:p>
          </p:txBody>
        </p:sp>
      </p:grpSp>
      <p:sp>
        <p:nvSpPr>
          <p:cNvPr id="24606" name="Rectangle 30"/>
          <p:cNvSpPr>
            <a:spLocks noChangeArrowheads="1"/>
          </p:cNvSpPr>
          <p:nvPr/>
        </p:nvSpPr>
        <p:spPr bwMode="auto">
          <a:xfrm>
            <a:off x="641350" y="188913"/>
            <a:ext cx="7772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Regulation of thyroid function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ChangeArrowheads="1"/>
          </p:cNvSpPr>
          <p:nvPr/>
        </p:nvSpPr>
        <p:spPr bwMode="auto">
          <a:xfrm>
            <a:off x="723900" y="1839913"/>
            <a:ext cx="766445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b="1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Metabolism</a:t>
            </a:r>
            <a:r>
              <a:rPr lang="it-IT" sz="2000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: Stimulate metabolic activities in most tissues, leading to an increase in basal metabolic rate </a:t>
            </a:r>
            <a:r>
              <a:rPr lang="it-IT" sz="2000">
                <a:solidFill>
                  <a:srgbClr val="000000"/>
                </a:solidFill>
                <a:latin typeface="Tahoma" pitchFamily="34" charset="0"/>
                <a:cs typeface="Arial" pitchFamily="34" charset="0"/>
                <a:sym typeface="Symbol" pitchFamily="18" charset="2"/>
              </a:rPr>
              <a:t>and</a:t>
            </a:r>
            <a:r>
              <a:rPr lang="it-IT" sz="2000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 body heat production. </a:t>
            </a:r>
          </a:p>
          <a:p>
            <a:pPr algn="just">
              <a:lnSpc>
                <a:spcPct val="150000"/>
              </a:lnSpc>
            </a:pPr>
            <a:r>
              <a:rPr lang="it-IT" sz="2000" b="1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Growth:</a:t>
            </a:r>
            <a:r>
              <a:rPr lang="it-IT" sz="2000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 Necessary for normal growth in children and young animals, as evidenced by the growth-retardation observed in thyroid deficiency. </a:t>
            </a:r>
          </a:p>
          <a:p>
            <a:pPr algn="just">
              <a:lnSpc>
                <a:spcPct val="150000"/>
              </a:lnSpc>
            </a:pPr>
            <a:r>
              <a:rPr lang="it-IT" sz="2000" b="1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Development:</a:t>
            </a:r>
            <a:r>
              <a:rPr lang="it-IT" sz="2000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 Essential to the development of the fetal and neonatal brain in mammals. 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68313" y="484188"/>
            <a:ext cx="8172450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PHYSIOLOGIC EFFECTS OF THYROID HORMONES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ChangeArrowheads="1"/>
          </p:cNvSpPr>
          <p:nvPr/>
        </p:nvSpPr>
        <p:spPr bwMode="auto">
          <a:xfrm>
            <a:off x="519113" y="750888"/>
            <a:ext cx="8093075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1800" b="1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Termogenesi e consumo di ossigeno</a:t>
            </a:r>
            <a:r>
              <a:rPr lang="it-IT" sz="1800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: potenziano il consumo di ossigeno e la produzione di calore in vari tessuti. </a:t>
            </a:r>
          </a:p>
          <a:p>
            <a:pPr algn="just">
              <a:lnSpc>
                <a:spcPct val="150000"/>
              </a:lnSpc>
            </a:pPr>
            <a:r>
              <a:rPr lang="it-IT" sz="1800" b="1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Apparato cardiovascolare:</a:t>
            </a:r>
            <a:r>
              <a:rPr lang="it-IT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 effetto cronotropo e inotropo positivo, aumento dell</a:t>
            </a:r>
            <a:r>
              <a:rPr lang="ja-JP" altLang="it-IT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’</a:t>
            </a:r>
            <a:r>
              <a:rPr lang="it-IT" altLang="ja-JP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espressione dei recettori </a:t>
            </a:r>
            <a:r>
              <a:rPr lang="it-IT" altLang="ja-JP" sz="1800">
                <a:solidFill>
                  <a:srgbClr val="BFBFBF"/>
                </a:solidFill>
                <a:latin typeface="Symbol" pitchFamily="18" charset="2"/>
                <a:cs typeface="Arial" pitchFamily="34" charset="0"/>
              </a:rPr>
              <a:t>b</a:t>
            </a:r>
            <a:r>
              <a:rPr lang="it-IT" altLang="ja-JP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-adrenergici, riduzione proteine Gi, riduzione resistenze vascolari periferiche. </a:t>
            </a:r>
          </a:p>
          <a:p>
            <a:pPr algn="just">
              <a:lnSpc>
                <a:spcPct val="150000"/>
              </a:lnSpc>
            </a:pPr>
            <a:r>
              <a:rPr lang="it-IT" sz="1800" b="1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Sviluppo fetale:</a:t>
            </a:r>
            <a:r>
              <a:rPr lang="it-IT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 soprattutto SNC  e apparato scheletrico.</a:t>
            </a:r>
          </a:p>
          <a:p>
            <a:pPr algn="just">
              <a:lnSpc>
                <a:spcPct val="150000"/>
              </a:lnSpc>
            </a:pPr>
            <a:r>
              <a:rPr lang="it-IT" sz="1800" b="1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Sistema nervoso centrale: </a:t>
            </a:r>
            <a:r>
              <a:rPr lang="it-IT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stimolano l</a:t>
            </a:r>
            <a:r>
              <a:rPr lang="ja-JP" altLang="it-IT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’</a:t>
            </a:r>
            <a:r>
              <a:rPr lang="it-IT" altLang="ja-JP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attività neuronale.</a:t>
            </a:r>
          </a:p>
          <a:p>
            <a:pPr algn="just">
              <a:lnSpc>
                <a:spcPct val="150000"/>
              </a:lnSpc>
            </a:pPr>
            <a:r>
              <a:rPr lang="it-IT" sz="1800" b="1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Apparato gastrointestinale: </a:t>
            </a:r>
            <a:r>
              <a:rPr lang="it-IT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facilitano la motilità della muscolatura liscia gastrica ed intestinale.</a:t>
            </a:r>
          </a:p>
          <a:p>
            <a:pPr algn="just">
              <a:lnSpc>
                <a:spcPct val="150000"/>
              </a:lnSpc>
            </a:pPr>
            <a:r>
              <a:rPr lang="it-IT" sz="1800" b="1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Sistema emopoietico</a:t>
            </a:r>
            <a:r>
              <a:rPr lang="it-IT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: stimolano la funzione eritropoietica.</a:t>
            </a:r>
          </a:p>
          <a:p>
            <a:pPr algn="just">
              <a:lnSpc>
                <a:spcPct val="150000"/>
              </a:lnSpc>
            </a:pPr>
            <a:r>
              <a:rPr lang="it-IT" sz="1800" b="1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Apparato respiratorio: </a:t>
            </a:r>
            <a:r>
              <a:rPr lang="it-IT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stimolano la risposta dei centri bulbari allo stimolo ipossico ed ipercapnico.</a:t>
            </a:r>
          </a:p>
          <a:p>
            <a:pPr algn="just">
              <a:lnSpc>
                <a:spcPct val="150000"/>
              </a:lnSpc>
            </a:pPr>
            <a:r>
              <a:rPr lang="it-IT" sz="1800" b="1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Sistema endocrino: </a:t>
            </a:r>
            <a:r>
              <a:rPr lang="it-IT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influenzano la produzione, la risposta ed il metabolismo di numerosi ormoni.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68313" y="20638"/>
            <a:ext cx="8172450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EFFETTI BIOLOGICI DEGLI ORMONI TIROIDEI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magine 3" descr="a07fig01.gif"/>
          <p:cNvPicPr>
            <a:picLocks noChangeAspect="1"/>
          </p:cNvPicPr>
          <p:nvPr/>
        </p:nvPicPr>
        <p:blipFill>
          <a:blip r:embed="rId2"/>
          <a:srcRect b="10248"/>
          <a:stretch>
            <a:fillRect/>
          </a:stretch>
        </p:blipFill>
        <p:spPr bwMode="auto">
          <a:xfrm>
            <a:off x="592138" y="1249363"/>
            <a:ext cx="7966075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CasellaDiTesto 14"/>
          <p:cNvSpPr txBox="1">
            <a:spLocks noChangeArrowheads="1"/>
          </p:cNvSpPr>
          <p:nvPr/>
        </p:nvSpPr>
        <p:spPr bwMode="auto">
          <a:xfrm>
            <a:off x="5426075" y="2360613"/>
            <a:ext cx="2189163" cy="612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2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Basal Metabolic Rate</a:t>
            </a:r>
          </a:p>
          <a:p>
            <a:pPr>
              <a:lnSpc>
                <a:spcPct val="150000"/>
              </a:lnSpc>
            </a:pPr>
            <a:r>
              <a:rPr lang="it-IT" sz="12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Cellular and organ function</a:t>
            </a:r>
          </a:p>
        </p:txBody>
      </p:sp>
      <p:sp>
        <p:nvSpPr>
          <p:cNvPr id="7" name="Connettore pagina esterna 6"/>
          <p:cNvSpPr/>
          <p:nvPr/>
        </p:nvSpPr>
        <p:spPr>
          <a:xfrm>
            <a:off x="3243263" y="1974850"/>
            <a:ext cx="192087" cy="177800"/>
          </a:xfrm>
          <a:prstGeom prst="flowChartOffpageConnector">
            <a:avLst/>
          </a:prstGeom>
          <a:solidFill>
            <a:srgbClr val="FF00FF">
              <a:alpha val="25882"/>
            </a:srgb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" name="Connettore pagina esterna 7"/>
          <p:cNvSpPr/>
          <p:nvPr/>
        </p:nvSpPr>
        <p:spPr>
          <a:xfrm rot="16200000">
            <a:off x="2598738" y="2693988"/>
            <a:ext cx="142875" cy="219075"/>
          </a:xfrm>
          <a:prstGeom prst="flowChartOffpageConnector">
            <a:avLst/>
          </a:prstGeom>
          <a:solidFill>
            <a:srgbClr val="FF00FF">
              <a:alpha val="25882"/>
            </a:srgb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Connettore pagina esterna 8"/>
          <p:cNvSpPr/>
          <p:nvPr/>
        </p:nvSpPr>
        <p:spPr>
          <a:xfrm rot="16200000">
            <a:off x="1495426" y="3608387"/>
            <a:ext cx="146050" cy="219075"/>
          </a:xfrm>
          <a:prstGeom prst="flowChartOffpageConnector">
            <a:avLst/>
          </a:prstGeom>
          <a:solidFill>
            <a:srgbClr val="FF00FF">
              <a:alpha val="25882"/>
            </a:srgb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Connettore pagina esterna 9"/>
          <p:cNvSpPr/>
          <p:nvPr/>
        </p:nvSpPr>
        <p:spPr>
          <a:xfrm rot="16200000">
            <a:off x="1851026" y="4756150"/>
            <a:ext cx="146050" cy="219075"/>
          </a:xfrm>
          <a:prstGeom prst="flowChartOffpageConnector">
            <a:avLst/>
          </a:prstGeom>
          <a:solidFill>
            <a:srgbClr val="FF00FF">
              <a:alpha val="25882"/>
            </a:srgb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Connettore pagina esterna 10"/>
          <p:cNvSpPr/>
          <p:nvPr/>
        </p:nvSpPr>
        <p:spPr>
          <a:xfrm rot="16200000">
            <a:off x="2647951" y="4041775"/>
            <a:ext cx="146050" cy="219075"/>
          </a:xfrm>
          <a:prstGeom prst="flowChartOffpageConnector">
            <a:avLst/>
          </a:prstGeom>
          <a:solidFill>
            <a:srgbClr val="FF00FF">
              <a:alpha val="25882"/>
            </a:srgb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" name="Connettore pagina esterna 11"/>
          <p:cNvSpPr/>
          <p:nvPr/>
        </p:nvSpPr>
        <p:spPr>
          <a:xfrm rot="16200000">
            <a:off x="4447382" y="3899694"/>
            <a:ext cx="147637" cy="219075"/>
          </a:xfrm>
          <a:prstGeom prst="flowChartOffpageConnector">
            <a:avLst/>
          </a:prstGeom>
          <a:solidFill>
            <a:srgbClr val="FF00FF">
              <a:alpha val="25882"/>
            </a:srgb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Connettore pagina esterna 12"/>
          <p:cNvSpPr/>
          <p:nvPr/>
        </p:nvSpPr>
        <p:spPr>
          <a:xfrm rot="16200000">
            <a:off x="3195638" y="4968875"/>
            <a:ext cx="146050" cy="219075"/>
          </a:xfrm>
          <a:prstGeom prst="flowChartOffpageConnector">
            <a:avLst/>
          </a:prstGeom>
          <a:solidFill>
            <a:srgbClr val="FF00FF">
              <a:alpha val="25882"/>
            </a:srgb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4" name="Connettore pagina esterna 13"/>
          <p:cNvSpPr/>
          <p:nvPr/>
        </p:nvSpPr>
        <p:spPr>
          <a:xfrm rot="5400000">
            <a:off x="7591426" y="3968750"/>
            <a:ext cx="146050" cy="219075"/>
          </a:xfrm>
          <a:prstGeom prst="flowChartOffpageConnector">
            <a:avLst/>
          </a:prstGeom>
          <a:solidFill>
            <a:srgbClr val="FF00FF">
              <a:alpha val="25882"/>
            </a:srgb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2780" name="CasellaDiTesto 14"/>
          <p:cNvSpPr txBox="1">
            <a:spLocks noChangeArrowheads="1"/>
          </p:cNvSpPr>
          <p:nvPr/>
        </p:nvSpPr>
        <p:spPr bwMode="auto">
          <a:xfrm>
            <a:off x="490538" y="6434138"/>
            <a:ext cx="4221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b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Liver, kidney, muscle, adipose tissue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6154738" y="1624013"/>
            <a:ext cx="1296987" cy="1392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7" name="CasellaDiTesto 16"/>
          <p:cNvSpPr txBox="1">
            <a:spLocks noChangeArrowheads="1"/>
          </p:cNvSpPr>
          <p:nvPr/>
        </p:nvSpPr>
        <p:spPr bwMode="auto">
          <a:xfrm>
            <a:off x="5426075" y="2252663"/>
            <a:ext cx="2187575" cy="5064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400" b="1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800" b="1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↑</a:t>
            </a:r>
            <a:r>
              <a:rPr lang="it-IT" sz="1400" b="1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Basal Metabolic Rate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133475" y="80963"/>
            <a:ext cx="6872288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EFFECTS OF TH ON FUEL OXYDATION</a:t>
            </a:r>
          </a:p>
          <a:p>
            <a:pPr algn="ctr">
              <a:lnSpc>
                <a:spcPct val="120000"/>
              </a:lnSpc>
            </a:pPr>
            <a:r>
              <a:rPr 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AND THERMOGENESIS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893763" y="300038"/>
            <a:ext cx="7351712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TH CONTRIBUTE TO THE ACTIVATION OF</a:t>
            </a:r>
          </a:p>
          <a:p>
            <a:pPr algn="ctr">
              <a:lnSpc>
                <a:spcPct val="120000"/>
              </a:lnSpc>
            </a:pPr>
            <a:r>
              <a:rPr 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BROWN ADIPOSE TISSUE</a:t>
            </a:r>
          </a:p>
        </p:txBody>
      </p:sp>
      <p:pic>
        <p:nvPicPr>
          <p:cNvPr id="33795" name="Immagine 9" descr="uncoupli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1588" y="1601788"/>
            <a:ext cx="6575425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519113" y="750888"/>
            <a:ext cx="8093075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1800" b="1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Termogenesi e consumo di ossigeno</a:t>
            </a:r>
            <a:r>
              <a:rPr lang="it-IT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: potenziano il consumo di ossigeno e la produzione di calore in vari tessuti. </a:t>
            </a:r>
          </a:p>
          <a:p>
            <a:pPr algn="just">
              <a:lnSpc>
                <a:spcPct val="150000"/>
              </a:lnSpc>
            </a:pPr>
            <a:r>
              <a:rPr lang="it-IT" sz="1800" b="1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Apparato cardiovascolare:</a:t>
            </a:r>
            <a:r>
              <a:rPr lang="it-IT" sz="1800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 effetto cronotropo e inotropo positivo, aumento dell</a:t>
            </a:r>
            <a:r>
              <a:rPr lang="ja-JP" altLang="it-IT" sz="1800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’</a:t>
            </a:r>
            <a:r>
              <a:rPr lang="it-IT" altLang="ja-JP" sz="1800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espressione dei recettori </a:t>
            </a:r>
            <a:r>
              <a:rPr lang="it-IT" altLang="ja-JP" sz="180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b</a:t>
            </a:r>
            <a:r>
              <a:rPr lang="it-IT" altLang="ja-JP" sz="1800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-adrenergici, riduzione proteine Gi, riduzione resistenze vascolari periferiche. </a:t>
            </a:r>
          </a:p>
          <a:p>
            <a:pPr algn="just">
              <a:lnSpc>
                <a:spcPct val="150000"/>
              </a:lnSpc>
            </a:pPr>
            <a:r>
              <a:rPr lang="it-IT" sz="1800" b="1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Sviluppo fetale:</a:t>
            </a:r>
            <a:r>
              <a:rPr lang="it-IT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 soprattutto SNC  e apparato scheletrico.</a:t>
            </a:r>
          </a:p>
          <a:p>
            <a:pPr algn="just">
              <a:lnSpc>
                <a:spcPct val="150000"/>
              </a:lnSpc>
            </a:pPr>
            <a:r>
              <a:rPr lang="it-IT" sz="1800" b="1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Sistema nervoso centrale: </a:t>
            </a:r>
            <a:r>
              <a:rPr lang="it-IT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stimolano l</a:t>
            </a:r>
            <a:r>
              <a:rPr lang="ja-JP" altLang="it-IT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’</a:t>
            </a:r>
            <a:r>
              <a:rPr lang="it-IT" altLang="ja-JP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attività neuronale.</a:t>
            </a:r>
          </a:p>
          <a:p>
            <a:pPr algn="just">
              <a:lnSpc>
                <a:spcPct val="150000"/>
              </a:lnSpc>
            </a:pPr>
            <a:r>
              <a:rPr lang="it-IT" sz="1800" b="1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Apparato gastrointestinale: </a:t>
            </a:r>
            <a:r>
              <a:rPr lang="it-IT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facilitano la motilità della muscolatura liscia gastrica ed intestinale.</a:t>
            </a:r>
          </a:p>
          <a:p>
            <a:pPr algn="just">
              <a:lnSpc>
                <a:spcPct val="150000"/>
              </a:lnSpc>
            </a:pPr>
            <a:r>
              <a:rPr lang="it-IT" sz="1800" b="1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Sistema emopoietico</a:t>
            </a:r>
            <a:r>
              <a:rPr lang="it-IT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: stimolano la funzione eritropoietica.</a:t>
            </a:r>
          </a:p>
          <a:p>
            <a:pPr algn="just">
              <a:lnSpc>
                <a:spcPct val="150000"/>
              </a:lnSpc>
            </a:pPr>
            <a:r>
              <a:rPr lang="it-IT" sz="1800" b="1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Apparato respiratorio: </a:t>
            </a:r>
            <a:r>
              <a:rPr lang="it-IT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stimolano la risposta dei centri bulbari allo stimolo ipossico ed ipercapnico.</a:t>
            </a:r>
          </a:p>
          <a:p>
            <a:pPr algn="just">
              <a:lnSpc>
                <a:spcPct val="150000"/>
              </a:lnSpc>
            </a:pPr>
            <a:r>
              <a:rPr lang="it-IT" sz="1800" b="1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Sistema endocrino: </a:t>
            </a:r>
            <a:r>
              <a:rPr lang="it-IT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influenzano la produzione, la risposta ed il metabolismo di numerosi ormoni.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68313" y="20638"/>
            <a:ext cx="8172450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EFFETTI BIOLOGICI DEGLI ORMONI TIROIDEI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4"/>
          <p:cNvSpPr txBox="1">
            <a:spLocks noChangeArrowheads="1"/>
          </p:cNvSpPr>
          <p:nvPr/>
        </p:nvSpPr>
        <p:spPr bwMode="auto">
          <a:xfrm>
            <a:off x="1470025" y="263525"/>
            <a:ext cx="6223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HAEMODYNAMIC ALTERATIONS </a:t>
            </a:r>
          </a:p>
          <a:p>
            <a:pPr algn="ctr"/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CAUSED BY THYROID HORMONES</a:t>
            </a:r>
          </a:p>
        </p:txBody>
      </p:sp>
      <p:sp>
        <p:nvSpPr>
          <p:cNvPr id="35843" name="Text Box 25"/>
          <p:cNvSpPr txBox="1">
            <a:spLocks noChangeArrowheads="1"/>
          </p:cNvSpPr>
          <p:nvPr/>
        </p:nvSpPr>
        <p:spPr bwMode="auto">
          <a:xfrm>
            <a:off x="266700" y="6450013"/>
            <a:ext cx="3465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solidFill>
                  <a:schemeClr val="bg1"/>
                </a:solidFill>
                <a:latin typeface="Arial" pitchFamily="34" charset="0"/>
              </a:rPr>
              <a:t>(Modified from: Klein I et al., N Engl J Med 2001)</a:t>
            </a:r>
          </a:p>
        </p:txBody>
      </p:sp>
      <p:sp>
        <p:nvSpPr>
          <p:cNvPr id="35844" name="Text Box 26"/>
          <p:cNvSpPr txBox="1">
            <a:spLocks noChangeArrowheads="1"/>
          </p:cNvSpPr>
          <p:nvPr/>
        </p:nvSpPr>
        <p:spPr bwMode="auto">
          <a:xfrm>
            <a:off x="1403350" y="3798888"/>
            <a:ext cx="292735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b="1">
                <a:latin typeface="Arial" pitchFamily="34" charset="0"/>
                <a:sym typeface="Symbol" pitchFamily="18" charset="2"/>
              </a:rPr>
              <a:t> Triiodiotironine (T3)</a:t>
            </a:r>
            <a:endParaRPr lang="en-US" sz="2000" b="1">
              <a:latin typeface="Arial" pitchFamily="34" charset="0"/>
            </a:endParaRPr>
          </a:p>
        </p:txBody>
      </p:sp>
      <p:sp>
        <p:nvSpPr>
          <p:cNvPr id="35845" name="Text Box 27"/>
          <p:cNvSpPr txBox="1">
            <a:spLocks noChangeArrowheads="1"/>
          </p:cNvSpPr>
          <p:nvPr/>
        </p:nvSpPr>
        <p:spPr bwMode="auto">
          <a:xfrm>
            <a:off x="6334125" y="2416175"/>
            <a:ext cx="2624138" cy="925513"/>
          </a:xfrm>
          <a:prstGeom prst="rect">
            <a:avLst/>
          </a:prstGeom>
          <a:solidFill>
            <a:srgbClr val="3366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  <a:sym typeface="Symbol" pitchFamily="18" charset="2"/>
              </a:rPr>
              <a:t> effective</a:t>
            </a:r>
          </a:p>
          <a:p>
            <a:pPr algn="ctr" eaLnBrk="0" hangingPunct="0">
              <a:buFont typeface="Symbol" pitchFamily="18" charset="2"/>
              <a:buNone/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arterial replenishment volume</a:t>
            </a:r>
          </a:p>
        </p:txBody>
      </p:sp>
      <p:sp>
        <p:nvSpPr>
          <p:cNvPr id="35846" name="Text Box 28"/>
          <p:cNvSpPr txBox="1">
            <a:spLocks noChangeArrowheads="1"/>
          </p:cNvSpPr>
          <p:nvPr/>
        </p:nvSpPr>
        <p:spPr bwMode="auto">
          <a:xfrm>
            <a:off x="6572250" y="3654425"/>
            <a:ext cx="2122488" cy="650875"/>
          </a:xfrm>
          <a:prstGeom prst="rect">
            <a:avLst/>
          </a:prstGeom>
          <a:solidFill>
            <a:srgbClr val="3366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  <a:sym typeface="Symbol" pitchFamily="18" charset="2"/>
              </a:rPr>
              <a:t> renal sodium</a:t>
            </a:r>
          </a:p>
          <a:p>
            <a:pPr algn="ctr" eaLnBrk="0" hangingPunct="0">
              <a:buFont typeface="Symbol" pitchFamily="18" charset="2"/>
              <a:buNone/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absorbance</a:t>
            </a:r>
          </a:p>
        </p:txBody>
      </p:sp>
      <p:sp>
        <p:nvSpPr>
          <p:cNvPr id="35847" name="Text Box 29"/>
          <p:cNvSpPr txBox="1">
            <a:spLocks noChangeArrowheads="1"/>
          </p:cNvSpPr>
          <p:nvPr/>
        </p:nvSpPr>
        <p:spPr bwMode="auto">
          <a:xfrm>
            <a:off x="6819900" y="4645025"/>
            <a:ext cx="1665288" cy="650875"/>
          </a:xfrm>
          <a:prstGeom prst="rect">
            <a:avLst/>
          </a:prstGeom>
          <a:solidFill>
            <a:srgbClr val="3366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  <a:sym typeface="Symbol" pitchFamily="18" charset="2"/>
              </a:rPr>
              <a:t> circulating</a:t>
            </a:r>
          </a:p>
          <a:p>
            <a:pPr algn="ctr" eaLnBrk="0" hangingPunct="0">
              <a:buFont typeface="Symbol" pitchFamily="18" charset="2"/>
              <a:buNone/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  <a:sym typeface="Symbol" pitchFamily="18" charset="2"/>
              </a:rPr>
              <a:t>volume</a:t>
            </a:r>
            <a:endParaRPr lang="en-US" sz="1800" b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5848" name="Text Box 30"/>
          <p:cNvSpPr txBox="1">
            <a:spLocks noChangeArrowheads="1"/>
          </p:cNvSpPr>
          <p:nvPr/>
        </p:nvSpPr>
        <p:spPr bwMode="auto">
          <a:xfrm>
            <a:off x="323850" y="5343525"/>
            <a:ext cx="1244600" cy="65087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  <a:sym typeface="Symbol" pitchFamily="18" charset="2"/>
              </a:rPr>
              <a:t> heart</a:t>
            </a:r>
          </a:p>
          <a:p>
            <a:pPr algn="ctr" eaLnBrk="0" hangingPunct="0">
              <a:buFont typeface="Symbol" pitchFamily="18" charset="2"/>
              <a:buNone/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output</a:t>
            </a:r>
          </a:p>
        </p:txBody>
      </p:sp>
      <p:sp>
        <p:nvSpPr>
          <p:cNvPr id="35849" name="Line 31"/>
          <p:cNvSpPr>
            <a:spLocks noChangeShapeType="1"/>
          </p:cNvSpPr>
          <p:nvPr/>
        </p:nvSpPr>
        <p:spPr bwMode="auto">
          <a:xfrm>
            <a:off x="2243138" y="1981200"/>
            <a:ext cx="188912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5850" name="Line 32"/>
          <p:cNvSpPr>
            <a:spLocks noChangeShapeType="1"/>
          </p:cNvSpPr>
          <p:nvPr/>
        </p:nvSpPr>
        <p:spPr bwMode="auto">
          <a:xfrm flipH="1">
            <a:off x="1574800" y="5672138"/>
            <a:ext cx="1277938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5851" name="Line 33"/>
          <p:cNvSpPr>
            <a:spLocks noChangeShapeType="1"/>
          </p:cNvSpPr>
          <p:nvPr/>
        </p:nvSpPr>
        <p:spPr bwMode="auto">
          <a:xfrm>
            <a:off x="7651750" y="3343275"/>
            <a:ext cx="0" cy="3143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5852" name="Line 34"/>
          <p:cNvSpPr>
            <a:spLocks noChangeShapeType="1"/>
          </p:cNvSpPr>
          <p:nvPr/>
        </p:nvSpPr>
        <p:spPr bwMode="auto">
          <a:xfrm>
            <a:off x="7651750" y="4305300"/>
            <a:ext cx="0" cy="3333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5853" name="Line 35"/>
          <p:cNvSpPr>
            <a:spLocks noChangeShapeType="1"/>
          </p:cNvSpPr>
          <p:nvPr/>
        </p:nvSpPr>
        <p:spPr bwMode="auto">
          <a:xfrm flipH="1">
            <a:off x="6367463" y="5672138"/>
            <a:ext cx="13017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5854" name="Line 36"/>
          <p:cNvSpPr>
            <a:spLocks noChangeShapeType="1"/>
          </p:cNvSpPr>
          <p:nvPr/>
        </p:nvSpPr>
        <p:spPr bwMode="auto">
          <a:xfrm>
            <a:off x="5494338" y="1976438"/>
            <a:ext cx="2166937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5855" name="Line 37"/>
          <p:cNvSpPr>
            <a:spLocks noChangeShapeType="1"/>
          </p:cNvSpPr>
          <p:nvPr/>
        </p:nvSpPr>
        <p:spPr bwMode="auto">
          <a:xfrm>
            <a:off x="7651750" y="1976438"/>
            <a:ext cx="0" cy="4429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5856" name="Line 38"/>
          <p:cNvSpPr>
            <a:spLocks noChangeShapeType="1"/>
          </p:cNvSpPr>
          <p:nvPr/>
        </p:nvSpPr>
        <p:spPr bwMode="auto">
          <a:xfrm>
            <a:off x="7669213" y="5295900"/>
            <a:ext cx="0" cy="390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5857" name="Line 39"/>
          <p:cNvSpPr>
            <a:spLocks noChangeShapeType="1"/>
          </p:cNvSpPr>
          <p:nvPr/>
        </p:nvSpPr>
        <p:spPr bwMode="auto">
          <a:xfrm>
            <a:off x="4791075" y="2438400"/>
            <a:ext cx="0" cy="28575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5858" name="Line 40"/>
          <p:cNvSpPr>
            <a:spLocks noChangeShapeType="1"/>
          </p:cNvSpPr>
          <p:nvPr/>
        </p:nvSpPr>
        <p:spPr bwMode="auto">
          <a:xfrm>
            <a:off x="3335338" y="4191000"/>
            <a:ext cx="830262" cy="1104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5859" name="Line 41"/>
          <p:cNvSpPr>
            <a:spLocks noChangeShapeType="1"/>
          </p:cNvSpPr>
          <p:nvPr/>
        </p:nvSpPr>
        <p:spPr bwMode="auto">
          <a:xfrm flipV="1">
            <a:off x="3284538" y="2438400"/>
            <a:ext cx="1168400" cy="13335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5860" name="Line 42"/>
          <p:cNvSpPr>
            <a:spLocks noChangeShapeType="1"/>
          </p:cNvSpPr>
          <p:nvPr/>
        </p:nvSpPr>
        <p:spPr bwMode="auto">
          <a:xfrm flipH="1" flipV="1">
            <a:off x="1608138" y="2324100"/>
            <a:ext cx="762000" cy="14668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5861" name="Text Box 43"/>
          <p:cNvSpPr txBox="1">
            <a:spLocks noChangeArrowheads="1"/>
          </p:cNvSpPr>
          <p:nvPr/>
        </p:nvSpPr>
        <p:spPr bwMode="auto">
          <a:xfrm>
            <a:off x="577850" y="1670050"/>
            <a:ext cx="2130425" cy="650875"/>
          </a:xfrm>
          <a:prstGeom prst="rect">
            <a:avLst/>
          </a:prstGeom>
          <a:solidFill>
            <a:srgbClr val="3366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  <a:sym typeface="Symbol" pitchFamily="18" charset="2"/>
              </a:rPr>
              <a:t> tissue</a:t>
            </a:r>
          </a:p>
          <a:p>
            <a:pPr algn="ctr" eaLnBrk="0" hangingPunct="0">
              <a:buFont typeface="Symbol" pitchFamily="18" charset="2"/>
              <a:buNone/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thermogenesis</a:t>
            </a:r>
          </a:p>
        </p:txBody>
      </p:sp>
      <p:sp>
        <p:nvSpPr>
          <p:cNvPr id="35862" name="Text Box 44"/>
          <p:cNvSpPr txBox="1">
            <a:spLocks noChangeArrowheads="1"/>
          </p:cNvSpPr>
          <p:nvPr/>
        </p:nvSpPr>
        <p:spPr bwMode="auto">
          <a:xfrm>
            <a:off x="4133850" y="1520825"/>
            <a:ext cx="1592263" cy="925513"/>
          </a:xfrm>
          <a:prstGeom prst="rect">
            <a:avLst/>
          </a:prstGeom>
          <a:solidFill>
            <a:srgbClr val="3366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  <a:sym typeface="Symbol" pitchFamily="18" charset="2"/>
              </a:rPr>
              <a:t> periferic</a:t>
            </a:r>
          </a:p>
          <a:p>
            <a:pPr algn="ctr" eaLnBrk="0" hangingPunct="0">
              <a:buFont typeface="Symbol" pitchFamily="18" charset="2"/>
              <a:buNone/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vascular</a:t>
            </a:r>
          </a:p>
          <a:p>
            <a:pPr algn="ctr" eaLnBrk="0" hangingPunct="0">
              <a:buFont typeface="Symbol" pitchFamily="18" charset="2"/>
              <a:buNone/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resistance</a:t>
            </a:r>
          </a:p>
        </p:txBody>
      </p:sp>
      <p:sp>
        <p:nvSpPr>
          <p:cNvPr id="35863" name="Text Box 45"/>
          <p:cNvSpPr txBox="1">
            <a:spLocks noChangeArrowheads="1"/>
          </p:cNvSpPr>
          <p:nvPr/>
        </p:nvSpPr>
        <p:spPr bwMode="auto">
          <a:xfrm>
            <a:off x="2357438" y="5313363"/>
            <a:ext cx="4016375" cy="711200"/>
          </a:xfrm>
          <a:prstGeom prst="rect">
            <a:avLst/>
          </a:prstGeom>
          <a:solidFill>
            <a:srgbClr val="3366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2000" b="1">
                <a:solidFill>
                  <a:schemeClr val="bg1"/>
                </a:solidFill>
                <a:latin typeface="Arial" pitchFamily="34" charset="0"/>
                <a:sym typeface="Symbol" pitchFamily="18" charset="2"/>
              </a:rPr>
              <a:t> heart inotropism and chronotropism</a:t>
            </a:r>
            <a:endParaRPr lang="en-US" sz="2000" b="1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 descr="fig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 t="60408" b="20872"/>
          <a:stretch>
            <a:fillRect/>
          </a:stretch>
        </p:blipFill>
        <p:spPr bwMode="auto">
          <a:xfrm>
            <a:off x="17463" y="1428750"/>
            <a:ext cx="6070600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5884863" y="2063750"/>
            <a:ext cx="292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ja-JP" altLang="it-IT" sz="18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it-IT" altLang="ja-JP" sz="18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,3,5-Triiodotironine (T3)</a:t>
            </a:r>
            <a:endParaRPr lang="it-IT" sz="1800" b="1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5" name="Picture 5" descr="fig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 t="78432"/>
          <a:stretch>
            <a:fillRect/>
          </a:stretch>
        </p:blipFill>
        <p:spPr bwMode="auto">
          <a:xfrm>
            <a:off x="3055938" y="4175125"/>
            <a:ext cx="60706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647700" y="4895850"/>
            <a:ext cx="2965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8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ja-JP" altLang="it-IT" sz="18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it-IT" altLang="ja-JP" sz="18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,5</a:t>
            </a:r>
            <a:r>
              <a:rPr lang="ja-JP" altLang="it-IT" sz="18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it-IT" altLang="ja-JP" sz="18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,3,5-Tetraiodotironine</a:t>
            </a:r>
          </a:p>
          <a:p>
            <a:pPr algn="ctr"/>
            <a:r>
              <a:rPr lang="it-IT" sz="18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 tiroxine (T4)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285875" y="1363663"/>
            <a:ext cx="5213350" cy="4722812"/>
            <a:chOff x="810" y="859"/>
            <a:chExt cx="3284" cy="2975"/>
          </a:xfrm>
        </p:grpSpPr>
        <p:sp>
          <p:nvSpPr>
            <p:cNvPr id="18439" name="AutoShape 8"/>
            <p:cNvSpPr>
              <a:spLocks noChangeArrowheads="1"/>
            </p:cNvSpPr>
            <p:nvPr/>
          </p:nvSpPr>
          <p:spPr bwMode="auto">
            <a:xfrm>
              <a:off x="2717" y="3430"/>
              <a:ext cx="394" cy="403"/>
            </a:xfrm>
            <a:prstGeom prst="irregularSeal1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440" name="AutoShape 9"/>
            <p:cNvSpPr>
              <a:spLocks noChangeArrowheads="1"/>
            </p:cNvSpPr>
            <p:nvPr/>
          </p:nvSpPr>
          <p:spPr bwMode="auto">
            <a:xfrm>
              <a:off x="3681" y="3431"/>
              <a:ext cx="394" cy="403"/>
            </a:xfrm>
            <a:prstGeom prst="irregularSeal1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441" name="AutoShape 10"/>
            <p:cNvSpPr>
              <a:spLocks noChangeArrowheads="1"/>
            </p:cNvSpPr>
            <p:nvPr/>
          </p:nvSpPr>
          <p:spPr bwMode="auto">
            <a:xfrm>
              <a:off x="3700" y="2658"/>
              <a:ext cx="394" cy="403"/>
            </a:xfrm>
            <a:prstGeom prst="irregularSeal1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442" name="AutoShape 11"/>
            <p:cNvSpPr>
              <a:spLocks noChangeArrowheads="1"/>
            </p:cNvSpPr>
            <p:nvPr/>
          </p:nvSpPr>
          <p:spPr bwMode="auto">
            <a:xfrm>
              <a:off x="2727" y="2657"/>
              <a:ext cx="394" cy="403"/>
            </a:xfrm>
            <a:prstGeom prst="irregularSeal1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443" name="AutoShape 12"/>
            <p:cNvSpPr>
              <a:spLocks noChangeArrowheads="1"/>
            </p:cNvSpPr>
            <p:nvPr/>
          </p:nvSpPr>
          <p:spPr bwMode="auto">
            <a:xfrm>
              <a:off x="810" y="1631"/>
              <a:ext cx="394" cy="403"/>
            </a:xfrm>
            <a:prstGeom prst="irregularSeal1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444" name="AutoShape 13"/>
            <p:cNvSpPr>
              <a:spLocks noChangeArrowheads="1"/>
            </p:cNvSpPr>
            <p:nvPr/>
          </p:nvSpPr>
          <p:spPr bwMode="auto">
            <a:xfrm>
              <a:off x="1783" y="1632"/>
              <a:ext cx="394" cy="403"/>
            </a:xfrm>
            <a:prstGeom prst="irregularSeal1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445" name="AutoShape 14"/>
            <p:cNvSpPr>
              <a:spLocks noChangeArrowheads="1"/>
            </p:cNvSpPr>
            <p:nvPr/>
          </p:nvSpPr>
          <p:spPr bwMode="auto">
            <a:xfrm>
              <a:off x="1802" y="859"/>
              <a:ext cx="394" cy="403"/>
            </a:xfrm>
            <a:prstGeom prst="irregularSeal1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8438" name="Text Box 15"/>
          <p:cNvSpPr txBox="1">
            <a:spLocks noChangeArrowheads="1"/>
          </p:cNvSpPr>
          <p:nvPr/>
        </p:nvSpPr>
        <p:spPr bwMode="auto">
          <a:xfrm>
            <a:off x="574675" y="325438"/>
            <a:ext cx="8007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32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Molecular structure of thyroid hormones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ChangeArrowheads="1"/>
          </p:cNvSpPr>
          <p:nvPr/>
        </p:nvSpPr>
        <p:spPr bwMode="auto">
          <a:xfrm>
            <a:off x="519113" y="750888"/>
            <a:ext cx="8093075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1800" b="1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Termogenesi e consumo di ossigeno</a:t>
            </a:r>
            <a:r>
              <a:rPr lang="it-IT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: potenziano il consumo di ossigeno e la produzione di calore in vari tessuti. </a:t>
            </a:r>
          </a:p>
          <a:p>
            <a:pPr algn="just">
              <a:lnSpc>
                <a:spcPct val="150000"/>
              </a:lnSpc>
            </a:pPr>
            <a:r>
              <a:rPr lang="it-IT" sz="1800" b="1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Apparato cardiovascolare:</a:t>
            </a:r>
            <a:r>
              <a:rPr lang="it-IT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 effetto cronotropo e inotropo positivo, aumento dell</a:t>
            </a:r>
            <a:r>
              <a:rPr lang="ja-JP" altLang="it-IT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’</a:t>
            </a:r>
            <a:r>
              <a:rPr lang="it-IT" altLang="ja-JP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espressione dei recettori </a:t>
            </a:r>
            <a:r>
              <a:rPr lang="it-IT" altLang="ja-JP" sz="1800">
                <a:solidFill>
                  <a:srgbClr val="BFBFBF"/>
                </a:solidFill>
                <a:latin typeface="Symbol" pitchFamily="18" charset="2"/>
                <a:cs typeface="Arial" pitchFamily="34" charset="0"/>
              </a:rPr>
              <a:t>b</a:t>
            </a:r>
            <a:r>
              <a:rPr lang="it-IT" altLang="ja-JP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-adrenergici, riduzione proteine Gi, riduzione resistenze vascolari periferiche. </a:t>
            </a:r>
          </a:p>
          <a:p>
            <a:pPr algn="just">
              <a:lnSpc>
                <a:spcPct val="150000"/>
              </a:lnSpc>
            </a:pPr>
            <a:r>
              <a:rPr lang="it-IT" sz="1800" b="1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Sviluppo fetale:</a:t>
            </a:r>
            <a:r>
              <a:rPr lang="it-IT" sz="1800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 soprattutto SNC  e apparato scheletrico.</a:t>
            </a:r>
          </a:p>
          <a:p>
            <a:pPr algn="just">
              <a:lnSpc>
                <a:spcPct val="150000"/>
              </a:lnSpc>
            </a:pPr>
            <a:r>
              <a:rPr lang="it-IT" sz="1800" b="1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Sistema nervoso centrale: </a:t>
            </a:r>
            <a:r>
              <a:rPr lang="it-IT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stimolano l</a:t>
            </a:r>
            <a:r>
              <a:rPr lang="ja-JP" altLang="it-IT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’</a:t>
            </a:r>
            <a:r>
              <a:rPr lang="it-IT" altLang="ja-JP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attività neuronale.</a:t>
            </a:r>
          </a:p>
          <a:p>
            <a:pPr algn="just">
              <a:lnSpc>
                <a:spcPct val="150000"/>
              </a:lnSpc>
            </a:pPr>
            <a:r>
              <a:rPr lang="it-IT" sz="1800" b="1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Apparato gastrointestinale: </a:t>
            </a:r>
            <a:r>
              <a:rPr lang="it-IT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facilitano la motilità della muscolatura liscia gastrica ed intestinale.</a:t>
            </a:r>
          </a:p>
          <a:p>
            <a:pPr algn="just">
              <a:lnSpc>
                <a:spcPct val="150000"/>
              </a:lnSpc>
            </a:pPr>
            <a:r>
              <a:rPr lang="it-IT" sz="1800" b="1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Sistema emopoietico</a:t>
            </a:r>
            <a:r>
              <a:rPr lang="it-IT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: stimolano la funzione eritropoietica.</a:t>
            </a:r>
          </a:p>
          <a:p>
            <a:pPr algn="just">
              <a:lnSpc>
                <a:spcPct val="150000"/>
              </a:lnSpc>
            </a:pPr>
            <a:r>
              <a:rPr lang="it-IT" sz="1800" b="1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Apparato respiratorio: </a:t>
            </a:r>
            <a:r>
              <a:rPr lang="it-IT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stimolano la risposta dei centri bulbari allo stimolo ipossico ed ipercapnico.</a:t>
            </a:r>
          </a:p>
          <a:p>
            <a:pPr algn="just">
              <a:lnSpc>
                <a:spcPct val="150000"/>
              </a:lnSpc>
            </a:pPr>
            <a:r>
              <a:rPr lang="it-IT" sz="1800" b="1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Sistema endocrino: </a:t>
            </a:r>
            <a:r>
              <a:rPr lang="it-IT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influenzano la produzione, la risposta ed il metabolismo di numerosi ormoni.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68313" y="20638"/>
            <a:ext cx="8172450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EFFETTI BIOLOGICI DEGLI ORMONI TIROIDEI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1785938"/>
            <a:ext cx="7000875" cy="444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ttangolo 2"/>
          <p:cNvSpPr>
            <a:spLocks noChangeArrowheads="1"/>
          </p:cNvSpPr>
          <p:nvPr/>
        </p:nvSpPr>
        <p:spPr bwMode="auto">
          <a:xfrm>
            <a:off x="74613" y="193675"/>
            <a:ext cx="90011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GLI ORMONI TIROIDEI SVOLGONO UN RUOLO CENTRALE DURANTE LA VITA FETALE E IN EPOCA NEONATALE PER LO SVILUPPO DEL  S.N.C.</a:t>
            </a:r>
          </a:p>
        </p:txBody>
      </p:sp>
      <p:pic>
        <p:nvPicPr>
          <p:cNvPr id="37891" name="Picture 4" descr="http://web.mclink.it/MH0077/ILabirintiDellaRagione/labirinti%201/images/dopo%20l'uomo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63" y="1357313"/>
            <a:ext cx="1360487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0D9FD8-BAD3-4437-B133-E582ADA8BA32}" type="slidenum">
              <a:rPr lang="it-IT"/>
              <a:pPr/>
              <a:t>21</a:t>
            </a:fld>
            <a:endParaRPr lang="it-IT"/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ChangeArrowheads="1"/>
          </p:cNvSpPr>
          <p:nvPr/>
        </p:nvSpPr>
        <p:spPr bwMode="auto">
          <a:xfrm>
            <a:off x="519113" y="750888"/>
            <a:ext cx="8093075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1800" b="1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Termogenesi e consumo di ossigeno</a:t>
            </a:r>
            <a:r>
              <a:rPr lang="it-IT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: potenziano il consumo di ossigeno e la produzione di calore in vari tessuti. </a:t>
            </a:r>
          </a:p>
          <a:p>
            <a:pPr algn="just">
              <a:lnSpc>
                <a:spcPct val="150000"/>
              </a:lnSpc>
            </a:pPr>
            <a:r>
              <a:rPr lang="it-IT" sz="1800" b="1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Apparato cardiovascolare:</a:t>
            </a:r>
            <a:r>
              <a:rPr lang="it-IT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 effetto cronotropo e inotropo positivo, aumento dell</a:t>
            </a:r>
            <a:r>
              <a:rPr lang="ja-JP" altLang="it-IT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’</a:t>
            </a:r>
            <a:r>
              <a:rPr lang="it-IT" altLang="ja-JP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espressione dei recettori </a:t>
            </a:r>
            <a:r>
              <a:rPr lang="it-IT" altLang="ja-JP" sz="1800">
                <a:solidFill>
                  <a:srgbClr val="BFBFBF"/>
                </a:solidFill>
                <a:latin typeface="Symbol" pitchFamily="18" charset="2"/>
                <a:cs typeface="Arial" pitchFamily="34" charset="0"/>
              </a:rPr>
              <a:t>b</a:t>
            </a:r>
            <a:r>
              <a:rPr lang="it-IT" altLang="ja-JP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-adrenergici, riduzione proteine Gi, riduzione resistenze vascolari periferiche. </a:t>
            </a:r>
          </a:p>
          <a:p>
            <a:pPr algn="just">
              <a:lnSpc>
                <a:spcPct val="150000"/>
              </a:lnSpc>
            </a:pPr>
            <a:r>
              <a:rPr lang="it-IT" sz="1800" b="1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Sviluppo fetale:</a:t>
            </a:r>
            <a:r>
              <a:rPr lang="it-IT" sz="1800">
                <a:solidFill>
                  <a:srgbClr val="BFBFBF"/>
                </a:solidFill>
                <a:latin typeface="Tahoma" pitchFamily="34" charset="0"/>
                <a:cs typeface="Arial" pitchFamily="34" charset="0"/>
              </a:rPr>
              <a:t> soprattutto SNC  e apparato scheletrico.</a:t>
            </a:r>
          </a:p>
          <a:p>
            <a:pPr algn="just">
              <a:lnSpc>
                <a:spcPct val="150000"/>
              </a:lnSpc>
            </a:pPr>
            <a:r>
              <a:rPr lang="it-IT" sz="1800" b="1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Sistema nervoso centrale: </a:t>
            </a:r>
            <a:r>
              <a:rPr lang="it-IT" sz="1800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stimolano l</a:t>
            </a:r>
            <a:r>
              <a:rPr lang="ja-JP" altLang="it-IT" sz="1800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’</a:t>
            </a:r>
            <a:r>
              <a:rPr lang="it-IT" altLang="ja-JP" sz="1800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attività neuronale.</a:t>
            </a:r>
          </a:p>
          <a:p>
            <a:pPr algn="just">
              <a:lnSpc>
                <a:spcPct val="150000"/>
              </a:lnSpc>
            </a:pPr>
            <a:r>
              <a:rPr lang="it-IT" sz="1800" b="1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Apparato gastrointestinale: </a:t>
            </a:r>
            <a:r>
              <a:rPr lang="it-IT" sz="1800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facilitano la motilità della muscolatura liscia gastrica ed intestinale.</a:t>
            </a:r>
          </a:p>
          <a:p>
            <a:pPr algn="just">
              <a:lnSpc>
                <a:spcPct val="150000"/>
              </a:lnSpc>
            </a:pPr>
            <a:r>
              <a:rPr lang="it-IT" sz="1800" b="1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Sistema emopoietico</a:t>
            </a:r>
            <a:r>
              <a:rPr lang="it-IT" sz="1800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: stimolano la funzione eritropoietica.</a:t>
            </a:r>
          </a:p>
          <a:p>
            <a:pPr algn="just">
              <a:lnSpc>
                <a:spcPct val="150000"/>
              </a:lnSpc>
            </a:pPr>
            <a:r>
              <a:rPr lang="it-IT" sz="1800" b="1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Apparato respiratorio: </a:t>
            </a:r>
            <a:r>
              <a:rPr lang="it-IT" sz="1800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stimolano la risposta dei centri bulbari allo stimolo ipossico ed ipercapnico.</a:t>
            </a:r>
          </a:p>
          <a:p>
            <a:pPr algn="just">
              <a:lnSpc>
                <a:spcPct val="150000"/>
              </a:lnSpc>
            </a:pPr>
            <a:r>
              <a:rPr lang="it-IT" sz="1800" b="1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Sistema endocrino: </a:t>
            </a:r>
            <a:r>
              <a:rPr lang="it-IT" sz="1800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influenzano la produzione, la risposta ed il metabolismo di numerosi ormoni.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68313" y="20638"/>
            <a:ext cx="8172450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EFFETTI BIOLOGICI DEGLI ORMONI TIROIDEI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3"/>
          <p:cNvSpPr txBox="1">
            <a:spLocks noChangeArrowheads="1"/>
          </p:cNvSpPr>
          <p:nvPr/>
        </p:nvSpPr>
        <p:spPr bwMode="auto">
          <a:xfrm>
            <a:off x="403225" y="1298575"/>
            <a:ext cx="8331200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it-IT"/>
              <a:t>Indagini per la esplorazione funzionale e morfologica della tiroide</a:t>
            </a:r>
          </a:p>
          <a:p>
            <a:pPr marL="457200" indent="-457200"/>
            <a:endParaRPr lang="it-IT" sz="1800"/>
          </a:p>
          <a:p>
            <a:pPr marL="457200" indent="-457200">
              <a:buFontTx/>
              <a:buAutoNum type="alphaUcPeriod"/>
            </a:pPr>
            <a:r>
              <a:rPr lang="it-IT" sz="1800" b="1"/>
              <a:t>Dosaggio FT3, FT4 e TSH</a:t>
            </a:r>
          </a:p>
          <a:p>
            <a:pPr marL="457200" indent="-457200">
              <a:buFontTx/>
              <a:buAutoNum type="alphaUcPeriod"/>
            </a:pPr>
            <a:r>
              <a:rPr lang="it-IT" sz="1800" b="1"/>
              <a:t>Indagini atte a valutare gli effetti metabolici degli ormoni tiroidei</a:t>
            </a:r>
            <a:r>
              <a:rPr lang="it-IT" sz="1800"/>
              <a:t>: metabolismo basale, colesterolemia, test di tolleranza alla creatina, enzimi sierici muscolari, tempo riflesso achilleo.</a:t>
            </a:r>
          </a:p>
          <a:p>
            <a:pPr marL="457200" indent="-457200">
              <a:buFontTx/>
              <a:buAutoNum type="alphaUcPeriod" startAt="3"/>
            </a:pPr>
            <a:r>
              <a:rPr lang="it-IT" sz="1800" b="1"/>
              <a:t>Metodi atti a valutare l</a:t>
            </a:r>
            <a:r>
              <a:rPr lang="ja-JP" altLang="it-IT" sz="1800" b="1"/>
              <a:t>’</a:t>
            </a:r>
            <a:r>
              <a:rPr lang="it-IT" altLang="ja-JP" sz="1800" b="1"/>
              <a:t>integrità dei meccanismi omeostatici</a:t>
            </a:r>
            <a:r>
              <a:rPr lang="it-IT" altLang="ja-JP" sz="1800"/>
              <a:t>: dosaggio TSH, test di soppressione mediante T3, test di stimolazione con TSH, test di stimolazione con TRH.</a:t>
            </a:r>
          </a:p>
          <a:p>
            <a:pPr marL="457200" indent="-457200">
              <a:buFontTx/>
              <a:buAutoNum type="alphaUcPeriod" startAt="3"/>
            </a:pPr>
            <a:r>
              <a:rPr lang="it-IT" sz="1800" b="1"/>
              <a:t>Marcatori di malattie tiroidee autoimmunitarie e neoplastiche</a:t>
            </a:r>
            <a:r>
              <a:rPr lang="it-IT" sz="1800"/>
              <a:t>: Ab anti-tiroide (Ab anti-Tg, Ab anti-TPO, TRAb), tireoglobulina (Tg), calcitonina.</a:t>
            </a:r>
          </a:p>
          <a:p>
            <a:pPr marL="457200" indent="-457200">
              <a:buFontTx/>
              <a:buAutoNum type="alphaUcPeriod" startAt="3"/>
            </a:pPr>
            <a:r>
              <a:rPr lang="it-IT" sz="1800" b="1"/>
              <a:t>Indagini strumentali</a:t>
            </a:r>
          </a:p>
          <a:p>
            <a:pPr marL="914400" lvl="1" indent="-457200">
              <a:buFontTx/>
              <a:buAutoNum type="arabicPeriod"/>
            </a:pPr>
            <a:r>
              <a:rPr lang="it-IT" sz="1800"/>
              <a:t>Indagini radioisotopiche: scintigrafia tiroidea, captazione tiroidea del radioiodio, test al perclorato.</a:t>
            </a:r>
          </a:p>
          <a:p>
            <a:pPr marL="914400" lvl="1" indent="-457200">
              <a:buFontTx/>
              <a:buAutoNum type="arabicPeriod"/>
            </a:pPr>
            <a:r>
              <a:rPr lang="it-IT" sz="1800"/>
              <a:t>Ecografia tiroidea</a:t>
            </a:r>
          </a:p>
          <a:p>
            <a:pPr marL="914400" lvl="1" indent="-457200">
              <a:buFontTx/>
              <a:buAutoNum type="arabicPeriod"/>
            </a:pPr>
            <a:r>
              <a:rPr lang="it-IT" sz="1800"/>
              <a:t>Biopsia tiroidea </a:t>
            </a:r>
          </a:p>
          <a:p>
            <a:pPr marL="457200" indent="-457200"/>
            <a:r>
              <a:rPr lang="it-IT" sz="1800"/>
              <a:t>	</a:t>
            </a:r>
          </a:p>
        </p:txBody>
      </p:sp>
      <p:grpSp>
        <p:nvGrpSpPr>
          <p:cNvPr id="39938" name="Group 7"/>
          <p:cNvGrpSpPr>
            <a:grpSpLocks/>
          </p:cNvGrpSpPr>
          <p:nvPr/>
        </p:nvGrpSpPr>
        <p:grpSpPr bwMode="auto">
          <a:xfrm>
            <a:off x="876300" y="1752600"/>
            <a:ext cx="7461250" cy="4095750"/>
            <a:chOff x="756" y="876"/>
            <a:chExt cx="4440" cy="2580"/>
          </a:xfrm>
        </p:grpSpPr>
        <p:sp>
          <p:nvSpPr>
            <p:cNvPr id="39939" name="Line 5"/>
            <p:cNvSpPr>
              <a:spLocks noChangeShapeType="1"/>
            </p:cNvSpPr>
            <p:nvPr/>
          </p:nvSpPr>
          <p:spPr bwMode="auto">
            <a:xfrm>
              <a:off x="756" y="876"/>
              <a:ext cx="44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9940" name="Line 6"/>
            <p:cNvSpPr>
              <a:spLocks noChangeShapeType="1"/>
            </p:cNvSpPr>
            <p:nvPr/>
          </p:nvSpPr>
          <p:spPr bwMode="auto">
            <a:xfrm>
              <a:off x="756" y="3456"/>
              <a:ext cx="44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b="1" smtClean="0">
                <a:solidFill>
                  <a:srgbClr val="FF0000"/>
                </a:solidFill>
                <a:ea typeface="ＭＳ Ｐゴシック" pitchFamily="2" charset="-128"/>
              </a:rPr>
              <a:t>Esami di laboratorio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it-IT" smtClean="0">
                <a:ea typeface="ＭＳ Ｐゴシック" pitchFamily="2" charset="-128"/>
              </a:rPr>
              <a:t> FT3, FT4, TSH</a:t>
            </a:r>
          </a:p>
          <a:p>
            <a:r>
              <a:rPr lang="it-IT" smtClean="0">
                <a:ea typeface="ＭＳ Ｐゴシック" pitchFamily="2" charset="-128"/>
              </a:rPr>
              <a:t>Anticorpi anti-TPO, anti-Tg, TRAb</a:t>
            </a:r>
          </a:p>
          <a:p>
            <a:r>
              <a:rPr lang="it-IT" smtClean="0">
                <a:ea typeface="ＭＳ Ｐゴシック" pitchFamily="2" charset="-128"/>
              </a:rPr>
              <a:t>Calcitonina</a:t>
            </a:r>
          </a:p>
          <a:p>
            <a:r>
              <a:rPr lang="it-IT" smtClean="0">
                <a:ea typeface="ＭＳ Ｐゴシック" pitchFamily="2" charset="-128"/>
              </a:rPr>
              <a:t>Tireoglobulina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366713" y="549275"/>
            <a:ext cx="8394700" cy="671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defTabSz="762000">
              <a:lnSpc>
                <a:spcPct val="90000"/>
              </a:lnSpc>
            </a:pPr>
            <a:r>
              <a:rPr lang="it-IT" sz="4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Test al TRH</a:t>
            </a:r>
          </a:p>
        </p:txBody>
      </p:sp>
      <p:sp>
        <p:nvSpPr>
          <p:cNvPr id="41986" name="Rectangle 4"/>
          <p:cNvSpPr>
            <a:spLocks noChangeArrowheads="1"/>
          </p:cNvSpPr>
          <p:nvPr/>
        </p:nvSpPr>
        <p:spPr bwMode="auto">
          <a:xfrm>
            <a:off x="266700" y="2055813"/>
            <a:ext cx="8420100" cy="3875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41987" name="Picture 2" descr="Figure 7.  TRH Stimulation Te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50" y="1628775"/>
            <a:ext cx="51435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366713" y="549275"/>
            <a:ext cx="8394700" cy="671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defTabSz="762000">
              <a:lnSpc>
                <a:spcPct val="90000"/>
              </a:lnSpc>
            </a:pPr>
            <a:r>
              <a:rPr lang="it-IT" sz="4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Ecografia tiroidea</a:t>
            </a:r>
          </a:p>
        </p:txBody>
      </p:sp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266700" y="2055813"/>
            <a:ext cx="8420100" cy="3875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5288" y="1911350"/>
            <a:ext cx="5826125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1" name="Group 31"/>
          <p:cNvGrpSpPr>
            <a:grpSpLocks/>
          </p:cNvGrpSpPr>
          <p:nvPr/>
        </p:nvGrpSpPr>
        <p:grpSpPr bwMode="auto">
          <a:xfrm>
            <a:off x="68263" y="701675"/>
            <a:ext cx="8970962" cy="5711825"/>
            <a:chOff x="43" y="182"/>
            <a:chExt cx="5651" cy="3598"/>
          </a:xfrm>
        </p:grpSpPr>
        <p:pic>
          <p:nvPicPr>
            <p:cNvPr id="46082" name="Picture 32" descr="eco_ca5"/>
            <p:cNvPicPr>
              <a:picLocks noChangeAspect="1" noChangeArrowheads="1"/>
            </p:cNvPicPr>
            <p:nvPr/>
          </p:nvPicPr>
          <p:blipFill>
            <a:blip r:embed="rId2"/>
            <a:srcRect t="1141" r="51851" b="6305"/>
            <a:stretch>
              <a:fillRect/>
            </a:stretch>
          </p:blipFill>
          <p:spPr bwMode="auto">
            <a:xfrm>
              <a:off x="1999" y="2077"/>
              <a:ext cx="1834" cy="1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3" name="Picture 33" descr="cde_ca3"/>
            <p:cNvPicPr>
              <a:picLocks noChangeAspect="1" noChangeArrowheads="1"/>
            </p:cNvPicPr>
            <p:nvPr/>
          </p:nvPicPr>
          <p:blipFill>
            <a:blip r:embed="rId3"/>
            <a:srcRect b="5028"/>
            <a:stretch>
              <a:fillRect/>
            </a:stretch>
          </p:blipFill>
          <p:spPr bwMode="auto">
            <a:xfrm>
              <a:off x="3960" y="2069"/>
              <a:ext cx="1732" cy="1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4" name="Picture 34" descr="msuhi11i"/>
            <p:cNvPicPr>
              <a:picLocks noChangeAspect="1" noChangeArrowheads="1"/>
            </p:cNvPicPr>
            <p:nvPr/>
          </p:nvPicPr>
          <p:blipFill>
            <a:blip r:embed="rId4"/>
            <a:srcRect l="15118" r="8125" b="4846"/>
            <a:stretch>
              <a:fillRect/>
            </a:stretch>
          </p:blipFill>
          <p:spPr bwMode="auto">
            <a:xfrm>
              <a:off x="43" y="182"/>
              <a:ext cx="1845" cy="1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5" name="Picture 35" descr="cde_gr7"/>
            <p:cNvPicPr>
              <a:picLocks noChangeAspect="1" noChangeArrowheads="1"/>
            </p:cNvPicPr>
            <p:nvPr/>
          </p:nvPicPr>
          <p:blipFill>
            <a:blip r:embed="rId5"/>
            <a:srcRect l="8572" r="51585"/>
            <a:stretch>
              <a:fillRect/>
            </a:stretch>
          </p:blipFill>
          <p:spPr bwMode="auto">
            <a:xfrm>
              <a:off x="2011" y="187"/>
              <a:ext cx="1822" cy="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6" name="Picture 36" descr="cde_gr7"/>
            <p:cNvPicPr>
              <a:picLocks noChangeAspect="1" noChangeArrowheads="1"/>
            </p:cNvPicPr>
            <p:nvPr/>
          </p:nvPicPr>
          <p:blipFill>
            <a:blip r:embed="rId5"/>
            <a:srcRect l="60310" r="1772"/>
            <a:stretch>
              <a:fillRect/>
            </a:stretch>
          </p:blipFill>
          <p:spPr bwMode="auto">
            <a:xfrm>
              <a:off x="3960" y="187"/>
              <a:ext cx="1734" cy="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7" name="Picture 37" descr="eco_ip1"/>
            <p:cNvPicPr>
              <a:picLocks noChangeAspect="1" noChangeArrowheads="1"/>
            </p:cNvPicPr>
            <p:nvPr/>
          </p:nvPicPr>
          <p:blipFill>
            <a:blip r:embed="rId6"/>
            <a:srcRect t="989" r="51236"/>
            <a:stretch>
              <a:fillRect/>
            </a:stretch>
          </p:blipFill>
          <p:spPr bwMode="auto">
            <a:xfrm>
              <a:off x="48" y="2077"/>
              <a:ext cx="1827" cy="1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3"/>
          <p:cNvSpPr txBox="1">
            <a:spLocks noChangeArrowheads="1"/>
          </p:cNvSpPr>
          <p:nvPr/>
        </p:nvSpPr>
        <p:spPr bwMode="auto">
          <a:xfrm>
            <a:off x="496888" y="1557338"/>
            <a:ext cx="810736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/>
              <a:t>Gold standard procedure to define benignity or malignancy of a thyroid nodule.</a:t>
            </a:r>
          </a:p>
        </p:txBody>
      </p:sp>
      <p:pic>
        <p:nvPicPr>
          <p:cNvPr id="47106" name="Picture 5" descr="HPIM05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3187700"/>
            <a:ext cx="3095625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7" descr="HPIM05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3211513"/>
            <a:ext cx="35433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55638" y="330200"/>
            <a:ext cx="7772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Fine needle aspiration (FNA)</a:t>
            </a:r>
          </a:p>
          <a:p>
            <a:pPr algn="ctr"/>
            <a:r>
              <a:rPr lang="it-IT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Clinical utility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31" descr="FrammPapilx20"/>
          <p:cNvPicPr>
            <a:picLocks noChangeAspect="1" noChangeArrowheads="1"/>
          </p:cNvPicPr>
          <p:nvPr/>
        </p:nvPicPr>
        <p:blipFill>
          <a:blip r:embed="rId2"/>
          <a:srcRect l="11331" t="18076" r="18544" b="18747"/>
          <a:stretch>
            <a:fillRect/>
          </a:stretch>
        </p:blipFill>
        <p:spPr bwMode="auto">
          <a:xfrm>
            <a:off x="381000" y="677863"/>
            <a:ext cx="8382000" cy="55022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9154" name="Picture 32" descr="plasmocit_pseudx20"/>
          <p:cNvPicPr>
            <a:picLocks noChangeAspect="1" noChangeArrowheads="1"/>
          </p:cNvPicPr>
          <p:nvPr/>
        </p:nvPicPr>
        <p:blipFill>
          <a:blip r:embed="rId3">
            <a:lum bright="18000" contrast="12000"/>
          </a:blip>
          <a:srcRect l="42982" t="36295" r="38783" b="41490"/>
          <a:stretch>
            <a:fillRect/>
          </a:stretch>
        </p:blipFill>
        <p:spPr bwMode="auto">
          <a:xfrm>
            <a:off x="6591300" y="4292600"/>
            <a:ext cx="2133600" cy="18288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Freeform 3"/>
          <p:cNvSpPr>
            <a:spLocks noChangeAspect="1"/>
          </p:cNvSpPr>
          <p:nvPr/>
        </p:nvSpPr>
        <p:spPr bwMode="auto">
          <a:xfrm>
            <a:off x="3355975" y="1466850"/>
            <a:ext cx="2443163" cy="4732338"/>
          </a:xfrm>
          <a:custGeom>
            <a:avLst/>
            <a:gdLst>
              <a:gd name="T0" fmla="*/ 2147483647 w 2201"/>
              <a:gd name="T1" fmla="*/ 2147483647 h 4260"/>
              <a:gd name="T2" fmla="*/ 2147483647 w 2201"/>
              <a:gd name="T3" fmla="*/ 2147483647 h 4260"/>
              <a:gd name="T4" fmla="*/ 2147483647 w 2201"/>
              <a:gd name="T5" fmla="*/ 2147483647 h 4260"/>
              <a:gd name="T6" fmla="*/ 2147483647 w 2201"/>
              <a:gd name="T7" fmla="*/ 2147483647 h 4260"/>
              <a:gd name="T8" fmla="*/ 2147483647 w 2201"/>
              <a:gd name="T9" fmla="*/ 2147483647 h 4260"/>
              <a:gd name="T10" fmla="*/ 2147483647 w 2201"/>
              <a:gd name="T11" fmla="*/ 2147483647 h 4260"/>
              <a:gd name="T12" fmla="*/ 2147483647 w 2201"/>
              <a:gd name="T13" fmla="*/ 2147483647 h 4260"/>
              <a:gd name="T14" fmla="*/ 2147483647 w 2201"/>
              <a:gd name="T15" fmla="*/ 2147483647 h 4260"/>
              <a:gd name="T16" fmla="*/ 2147483647 w 2201"/>
              <a:gd name="T17" fmla="*/ 2147483647 h 4260"/>
              <a:gd name="T18" fmla="*/ 0 w 2201"/>
              <a:gd name="T19" fmla="*/ 2147483647 h 4260"/>
              <a:gd name="T20" fmla="*/ 2147483647 w 2201"/>
              <a:gd name="T21" fmla="*/ 2147483647 h 4260"/>
              <a:gd name="T22" fmla="*/ 2147483647 w 2201"/>
              <a:gd name="T23" fmla="*/ 2147483647 h 4260"/>
              <a:gd name="T24" fmla="*/ 2147483647 w 2201"/>
              <a:gd name="T25" fmla="*/ 2147483647 h 4260"/>
              <a:gd name="T26" fmla="*/ 2147483647 w 2201"/>
              <a:gd name="T27" fmla="*/ 2147483647 h 4260"/>
              <a:gd name="T28" fmla="*/ 2147483647 w 2201"/>
              <a:gd name="T29" fmla="*/ 2147483647 h 4260"/>
              <a:gd name="T30" fmla="*/ 2147483647 w 2201"/>
              <a:gd name="T31" fmla="*/ 2147483647 h 4260"/>
              <a:gd name="T32" fmla="*/ 2147483647 w 2201"/>
              <a:gd name="T33" fmla="*/ 2147483647 h 4260"/>
              <a:gd name="T34" fmla="*/ 2147483647 w 2201"/>
              <a:gd name="T35" fmla="*/ 2147483647 h 4260"/>
              <a:gd name="T36" fmla="*/ 2147483647 w 2201"/>
              <a:gd name="T37" fmla="*/ 2147483647 h 4260"/>
              <a:gd name="T38" fmla="*/ 2147483647 w 2201"/>
              <a:gd name="T39" fmla="*/ 2147483647 h 4260"/>
              <a:gd name="T40" fmla="*/ 2147483647 w 2201"/>
              <a:gd name="T41" fmla="*/ 2147483647 h 4260"/>
              <a:gd name="T42" fmla="*/ 2147483647 w 2201"/>
              <a:gd name="T43" fmla="*/ 2147483647 h 4260"/>
              <a:gd name="T44" fmla="*/ 2147483647 w 2201"/>
              <a:gd name="T45" fmla="*/ 2147483647 h 4260"/>
              <a:gd name="T46" fmla="*/ 2147483647 w 2201"/>
              <a:gd name="T47" fmla="*/ 2147483647 h 4260"/>
              <a:gd name="T48" fmla="*/ 2147483647 w 2201"/>
              <a:gd name="T49" fmla="*/ 2147483647 h 4260"/>
              <a:gd name="T50" fmla="*/ 2147483647 w 2201"/>
              <a:gd name="T51" fmla="*/ 2147483647 h 4260"/>
              <a:gd name="T52" fmla="*/ 2147483647 w 2201"/>
              <a:gd name="T53" fmla="*/ 2147483647 h 4260"/>
              <a:gd name="T54" fmla="*/ 2147483647 w 2201"/>
              <a:gd name="T55" fmla="*/ 2147483647 h 4260"/>
              <a:gd name="T56" fmla="*/ 2147483647 w 2201"/>
              <a:gd name="T57" fmla="*/ 2147483647 h 4260"/>
              <a:gd name="T58" fmla="*/ 2147483647 w 2201"/>
              <a:gd name="T59" fmla="*/ 2147483647 h 4260"/>
              <a:gd name="T60" fmla="*/ 2147483647 w 2201"/>
              <a:gd name="T61" fmla="*/ 2147483647 h 4260"/>
              <a:gd name="T62" fmla="*/ 2147483647 w 2201"/>
              <a:gd name="T63" fmla="*/ 2147483647 h 4260"/>
              <a:gd name="T64" fmla="*/ 2147483647 w 2201"/>
              <a:gd name="T65" fmla="*/ 2147483647 h 4260"/>
              <a:gd name="T66" fmla="*/ 2147483647 w 2201"/>
              <a:gd name="T67" fmla="*/ 2147483647 h 4260"/>
              <a:gd name="T68" fmla="*/ 2147483647 w 2201"/>
              <a:gd name="T69" fmla="*/ 2147483647 h 4260"/>
              <a:gd name="T70" fmla="*/ 2147483647 w 2201"/>
              <a:gd name="T71" fmla="*/ 2147483647 h 4260"/>
              <a:gd name="T72" fmla="*/ 2147483647 w 2201"/>
              <a:gd name="T73" fmla="*/ 2147483647 h 4260"/>
              <a:gd name="T74" fmla="*/ 2147483647 w 2201"/>
              <a:gd name="T75" fmla="*/ 2147483647 h 4260"/>
              <a:gd name="T76" fmla="*/ 2147483647 w 2201"/>
              <a:gd name="T77" fmla="*/ 2147483647 h 4260"/>
              <a:gd name="T78" fmla="*/ 2147483647 w 2201"/>
              <a:gd name="T79" fmla="*/ 2147483647 h 4260"/>
              <a:gd name="T80" fmla="*/ 2147483647 w 2201"/>
              <a:gd name="T81" fmla="*/ 2147483647 h 4260"/>
              <a:gd name="T82" fmla="*/ 2147483647 w 2201"/>
              <a:gd name="T83" fmla="*/ 2147483647 h 4260"/>
              <a:gd name="T84" fmla="*/ 2147483647 w 2201"/>
              <a:gd name="T85" fmla="*/ 2147483647 h 4260"/>
              <a:gd name="T86" fmla="*/ 2147483647 w 2201"/>
              <a:gd name="T87" fmla="*/ 2147483647 h 426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201"/>
              <a:gd name="T133" fmla="*/ 0 h 4260"/>
              <a:gd name="T134" fmla="*/ 2201 w 2201"/>
              <a:gd name="T135" fmla="*/ 4260 h 426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201" h="4260">
                <a:moveTo>
                  <a:pt x="606" y="413"/>
                </a:moveTo>
                <a:lnTo>
                  <a:pt x="637" y="487"/>
                </a:lnTo>
                <a:lnTo>
                  <a:pt x="637" y="540"/>
                </a:lnTo>
                <a:lnTo>
                  <a:pt x="542" y="675"/>
                </a:lnTo>
                <a:lnTo>
                  <a:pt x="542" y="687"/>
                </a:lnTo>
                <a:lnTo>
                  <a:pt x="599" y="715"/>
                </a:lnTo>
                <a:lnTo>
                  <a:pt x="570" y="782"/>
                </a:lnTo>
                <a:lnTo>
                  <a:pt x="606" y="812"/>
                </a:lnTo>
                <a:lnTo>
                  <a:pt x="599" y="822"/>
                </a:lnTo>
                <a:lnTo>
                  <a:pt x="599" y="848"/>
                </a:lnTo>
                <a:lnTo>
                  <a:pt x="629" y="871"/>
                </a:lnTo>
                <a:lnTo>
                  <a:pt x="646" y="890"/>
                </a:lnTo>
                <a:lnTo>
                  <a:pt x="646" y="899"/>
                </a:lnTo>
                <a:lnTo>
                  <a:pt x="629" y="949"/>
                </a:lnTo>
                <a:lnTo>
                  <a:pt x="629" y="966"/>
                </a:lnTo>
                <a:lnTo>
                  <a:pt x="646" y="987"/>
                </a:lnTo>
                <a:lnTo>
                  <a:pt x="813" y="966"/>
                </a:lnTo>
                <a:lnTo>
                  <a:pt x="773" y="1244"/>
                </a:lnTo>
                <a:lnTo>
                  <a:pt x="629" y="1321"/>
                </a:lnTo>
                <a:lnTo>
                  <a:pt x="422" y="1378"/>
                </a:lnTo>
                <a:lnTo>
                  <a:pt x="355" y="1468"/>
                </a:lnTo>
                <a:lnTo>
                  <a:pt x="274" y="1730"/>
                </a:lnTo>
                <a:lnTo>
                  <a:pt x="274" y="2013"/>
                </a:lnTo>
                <a:lnTo>
                  <a:pt x="218" y="2490"/>
                </a:lnTo>
                <a:lnTo>
                  <a:pt x="129" y="2637"/>
                </a:lnTo>
                <a:lnTo>
                  <a:pt x="89" y="2814"/>
                </a:lnTo>
                <a:lnTo>
                  <a:pt x="72" y="3099"/>
                </a:lnTo>
                <a:lnTo>
                  <a:pt x="42" y="3319"/>
                </a:lnTo>
                <a:lnTo>
                  <a:pt x="32" y="3408"/>
                </a:lnTo>
                <a:lnTo>
                  <a:pt x="0" y="3543"/>
                </a:lnTo>
                <a:lnTo>
                  <a:pt x="11" y="3798"/>
                </a:lnTo>
                <a:lnTo>
                  <a:pt x="82" y="4013"/>
                </a:lnTo>
                <a:lnTo>
                  <a:pt x="167" y="4159"/>
                </a:lnTo>
                <a:lnTo>
                  <a:pt x="188" y="4152"/>
                </a:lnTo>
                <a:lnTo>
                  <a:pt x="207" y="4159"/>
                </a:lnTo>
                <a:lnTo>
                  <a:pt x="188" y="4013"/>
                </a:lnTo>
                <a:lnTo>
                  <a:pt x="167" y="3868"/>
                </a:lnTo>
                <a:lnTo>
                  <a:pt x="160" y="3779"/>
                </a:lnTo>
                <a:lnTo>
                  <a:pt x="179" y="3701"/>
                </a:lnTo>
                <a:lnTo>
                  <a:pt x="247" y="3829"/>
                </a:lnTo>
                <a:lnTo>
                  <a:pt x="296" y="3848"/>
                </a:lnTo>
                <a:lnTo>
                  <a:pt x="296" y="3829"/>
                </a:lnTo>
                <a:lnTo>
                  <a:pt x="266" y="3739"/>
                </a:lnTo>
                <a:lnTo>
                  <a:pt x="228" y="3593"/>
                </a:lnTo>
                <a:lnTo>
                  <a:pt x="179" y="3490"/>
                </a:lnTo>
                <a:lnTo>
                  <a:pt x="207" y="3340"/>
                </a:lnTo>
                <a:lnTo>
                  <a:pt x="285" y="3127"/>
                </a:lnTo>
                <a:lnTo>
                  <a:pt x="422" y="2882"/>
                </a:lnTo>
                <a:lnTo>
                  <a:pt x="462" y="2762"/>
                </a:lnTo>
                <a:lnTo>
                  <a:pt x="481" y="2658"/>
                </a:lnTo>
                <a:lnTo>
                  <a:pt x="471" y="2570"/>
                </a:lnTo>
                <a:lnTo>
                  <a:pt x="471" y="2473"/>
                </a:lnTo>
                <a:lnTo>
                  <a:pt x="490" y="2374"/>
                </a:lnTo>
                <a:lnTo>
                  <a:pt x="551" y="2266"/>
                </a:lnTo>
                <a:lnTo>
                  <a:pt x="581" y="2285"/>
                </a:lnTo>
                <a:lnTo>
                  <a:pt x="646" y="2589"/>
                </a:lnTo>
                <a:lnTo>
                  <a:pt x="657" y="2736"/>
                </a:lnTo>
                <a:lnTo>
                  <a:pt x="559" y="2874"/>
                </a:lnTo>
                <a:lnTo>
                  <a:pt x="490" y="3017"/>
                </a:lnTo>
                <a:lnTo>
                  <a:pt x="450" y="3165"/>
                </a:lnTo>
                <a:lnTo>
                  <a:pt x="422" y="3291"/>
                </a:lnTo>
                <a:lnTo>
                  <a:pt x="363" y="3498"/>
                </a:lnTo>
                <a:lnTo>
                  <a:pt x="355" y="3673"/>
                </a:lnTo>
                <a:lnTo>
                  <a:pt x="355" y="3848"/>
                </a:lnTo>
                <a:lnTo>
                  <a:pt x="393" y="4024"/>
                </a:lnTo>
                <a:lnTo>
                  <a:pt x="422" y="4260"/>
                </a:lnTo>
                <a:lnTo>
                  <a:pt x="1039" y="4260"/>
                </a:lnTo>
                <a:lnTo>
                  <a:pt x="1058" y="4142"/>
                </a:lnTo>
                <a:lnTo>
                  <a:pt x="1070" y="4013"/>
                </a:lnTo>
                <a:lnTo>
                  <a:pt x="1070" y="3935"/>
                </a:lnTo>
                <a:lnTo>
                  <a:pt x="1087" y="3878"/>
                </a:lnTo>
                <a:lnTo>
                  <a:pt x="1108" y="3859"/>
                </a:lnTo>
                <a:lnTo>
                  <a:pt x="1134" y="3868"/>
                </a:lnTo>
                <a:lnTo>
                  <a:pt x="1153" y="3905"/>
                </a:lnTo>
                <a:lnTo>
                  <a:pt x="1153" y="4064"/>
                </a:lnTo>
                <a:lnTo>
                  <a:pt x="1176" y="4260"/>
                </a:lnTo>
                <a:lnTo>
                  <a:pt x="1868" y="4260"/>
                </a:lnTo>
                <a:lnTo>
                  <a:pt x="1889" y="4005"/>
                </a:lnTo>
                <a:lnTo>
                  <a:pt x="1889" y="3859"/>
                </a:lnTo>
                <a:lnTo>
                  <a:pt x="1889" y="3711"/>
                </a:lnTo>
                <a:lnTo>
                  <a:pt x="1868" y="3555"/>
                </a:lnTo>
                <a:lnTo>
                  <a:pt x="1813" y="3291"/>
                </a:lnTo>
                <a:lnTo>
                  <a:pt x="1790" y="3099"/>
                </a:lnTo>
                <a:lnTo>
                  <a:pt x="1762" y="2967"/>
                </a:lnTo>
                <a:lnTo>
                  <a:pt x="1703" y="2852"/>
                </a:lnTo>
                <a:lnTo>
                  <a:pt x="1644" y="2755"/>
                </a:lnTo>
                <a:lnTo>
                  <a:pt x="1606" y="2679"/>
                </a:lnTo>
                <a:lnTo>
                  <a:pt x="1617" y="2618"/>
                </a:lnTo>
                <a:lnTo>
                  <a:pt x="1636" y="2473"/>
                </a:lnTo>
                <a:lnTo>
                  <a:pt x="1653" y="2403"/>
                </a:lnTo>
                <a:lnTo>
                  <a:pt x="1724" y="2276"/>
                </a:lnTo>
                <a:lnTo>
                  <a:pt x="1762" y="2110"/>
                </a:lnTo>
                <a:lnTo>
                  <a:pt x="1879" y="2589"/>
                </a:lnTo>
                <a:lnTo>
                  <a:pt x="1859" y="2743"/>
                </a:lnTo>
                <a:lnTo>
                  <a:pt x="1889" y="2939"/>
                </a:lnTo>
                <a:lnTo>
                  <a:pt x="1969" y="3165"/>
                </a:lnTo>
                <a:lnTo>
                  <a:pt x="2014" y="3408"/>
                </a:lnTo>
                <a:lnTo>
                  <a:pt x="2026" y="3515"/>
                </a:lnTo>
                <a:lnTo>
                  <a:pt x="2134" y="3760"/>
                </a:lnTo>
                <a:lnTo>
                  <a:pt x="2180" y="3663"/>
                </a:lnTo>
                <a:lnTo>
                  <a:pt x="2201" y="3194"/>
                </a:lnTo>
                <a:lnTo>
                  <a:pt x="2201" y="2958"/>
                </a:lnTo>
                <a:lnTo>
                  <a:pt x="2201" y="2762"/>
                </a:lnTo>
                <a:lnTo>
                  <a:pt x="2172" y="2648"/>
                </a:lnTo>
                <a:lnTo>
                  <a:pt x="2115" y="2528"/>
                </a:lnTo>
                <a:lnTo>
                  <a:pt x="2087" y="2344"/>
                </a:lnTo>
                <a:lnTo>
                  <a:pt x="2064" y="2072"/>
                </a:lnTo>
                <a:lnTo>
                  <a:pt x="2075" y="1867"/>
                </a:lnTo>
                <a:lnTo>
                  <a:pt x="2064" y="1671"/>
                </a:lnTo>
                <a:lnTo>
                  <a:pt x="2014" y="1563"/>
                </a:lnTo>
                <a:lnTo>
                  <a:pt x="1969" y="1468"/>
                </a:lnTo>
                <a:lnTo>
                  <a:pt x="1868" y="1386"/>
                </a:lnTo>
                <a:lnTo>
                  <a:pt x="1743" y="1321"/>
                </a:lnTo>
                <a:lnTo>
                  <a:pt x="1790" y="1291"/>
                </a:lnTo>
                <a:lnTo>
                  <a:pt x="1724" y="1261"/>
                </a:lnTo>
                <a:lnTo>
                  <a:pt x="1663" y="1154"/>
                </a:lnTo>
                <a:lnTo>
                  <a:pt x="1606" y="1027"/>
                </a:lnTo>
                <a:lnTo>
                  <a:pt x="1575" y="871"/>
                </a:lnTo>
                <a:lnTo>
                  <a:pt x="1556" y="645"/>
                </a:lnTo>
                <a:lnTo>
                  <a:pt x="1547" y="451"/>
                </a:lnTo>
                <a:lnTo>
                  <a:pt x="1516" y="305"/>
                </a:lnTo>
                <a:lnTo>
                  <a:pt x="1478" y="208"/>
                </a:lnTo>
                <a:lnTo>
                  <a:pt x="1391" y="101"/>
                </a:lnTo>
                <a:lnTo>
                  <a:pt x="1243" y="21"/>
                </a:lnTo>
                <a:lnTo>
                  <a:pt x="1058" y="0"/>
                </a:lnTo>
                <a:lnTo>
                  <a:pt x="933" y="10"/>
                </a:lnTo>
                <a:lnTo>
                  <a:pt x="773" y="78"/>
                </a:lnTo>
                <a:lnTo>
                  <a:pt x="714" y="177"/>
                </a:lnTo>
                <a:lnTo>
                  <a:pt x="646" y="305"/>
                </a:lnTo>
                <a:lnTo>
                  <a:pt x="606" y="413"/>
                </a:lnTo>
                <a:close/>
              </a:path>
            </a:pathLst>
          </a:custGeom>
          <a:solidFill>
            <a:srgbClr val="FFC4B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19458" name="Group 4"/>
          <p:cNvGrpSpPr>
            <a:grpSpLocks noChangeAspect="1"/>
          </p:cNvGrpSpPr>
          <p:nvPr/>
        </p:nvGrpSpPr>
        <p:grpSpPr bwMode="auto">
          <a:xfrm>
            <a:off x="4284663" y="2565400"/>
            <a:ext cx="493712" cy="449263"/>
            <a:chOff x="3422" y="1585"/>
            <a:chExt cx="110" cy="100"/>
          </a:xfrm>
        </p:grpSpPr>
        <p:sp>
          <p:nvSpPr>
            <p:cNvPr id="19466" name="Freeform 5"/>
            <p:cNvSpPr>
              <a:spLocks noChangeAspect="1"/>
            </p:cNvSpPr>
            <p:nvPr/>
          </p:nvSpPr>
          <p:spPr bwMode="auto">
            <a:xfrm>
              <a:off x="3423" y="1586"/>
              <a:ext cx="105" cy="96"/>
            </a:xfrm>
            <a:custGeom>
              <a:avLst/>
              <a:gdLst>
                <a:gd name="T0" fmla="*/ 1 w 209"/>
                <a:gd name="T1" fmla="*/ 0 h 192"/>
                <a:gd name="T2" fmla="*/ 1 w 209"/>
                <a:gd name="T3" fmla="*/ 1 h 192"/>
                <a:gd name="T4" fmla="*/ 1 w 209"/>
                <a:gd name="T5" fmla="*/ 1 h 192"/>
                <a:gd name="T6" fmla="*/ 0 w 209"/>
                <a:gd name="T7" fmla="*/ 1 h 192"/>
                <a:gd name="T8" fmla="*/ 1 w 209"/>
                <a:gd name="T9" fmla="*/ 1 h 192"/>
                <a:gd name="T10" fmla="*/ 1 w 209"/>
                <a:gd name="T11" fmla="*/ 1 h 192"/>
                <a:gd name="T12" fmla="*/ 1 w 209"/>
                <a:gd name="T13" fmla="*/ 1 h 192"/>
                <a:gd name="T14" fmla="*/ 1 w 209"/>
                <a:gd name="T15" fmla="*/ 1 h 192"/>
                <a:gd name="T16" fmla="*/ 1 w 209"/>
                <a:gd name="T17" fmla="*/ 1 h 192"/>
                <a:gd name="T18" fmla="*/ 1 w 209"/>
                <a:gd name="T19" fmla="*/ 1 h 192"/>
                <a:gd name="T20" fmla="*/ 1 w 209"/>
                <a:gd name="T21" fmla="*/ 1 h 192"/>
                <a:gd name="T22" fmla="*/ 1 w 209"/>
                <a:gd name="T23" fmla="*/ 1 h 192"/>
                <a:gd name="T24" fmla="*/ 1 w 209"/>
                <a:gd name="T25" fmla="*/ 1 h 192"/>
                <a:gd name="T26" fmla="*/ 1 w 209"/>
                <a:gd name="T27" fmla="*/ 1 h 192"/>
                <a:gd name="T28" fmla="*/ 1 w 209"/>
                <a:gd name="T29" fmla="*/ 1 h 192"/>
                <a:gd name="T30" fmla="*/ 1 w 209"/>
                <a:gd name="T31" fmla="*/ 1 h 192"/>
                <a:gd name="T32" fmla="*/ 1 w 209"/>
                <a:gd name="T33" fmla="*/ 1 h 192"/>
                <a:gd name="T34" fmla="*/ 1 w 209"/>
                <a:gd name="T35" fmla="*/ 1 h 192"/>
                <a:gd name="T36" fmla="*/ 1 w 209"/>
                <a:gd name="T37" fmla="*/ 1 h 192"/>
                <a:gd name="T38" fmla="*/ 1 w 209"/>
                <a:gd name="T39" fmla="*/ 1 h 192"/>
                <a:gd name="T40" fmla="*/ 1 w 209"/>
                <a:gd name="T41" fmla="*/ 1 h 192"/>
                <a:gd name="T42" fmla="*/ 1 w 209"/>
                <a:gd name="T43" fmla="*/ 1 h 192"/>
                <a:gd name="T44" fmla="*/ 1 w 209"/>
                <a:gd name="T45" fmla="*/ 1 h 192"/>
                <a:gd name="T46" fmla="*/ 1 w 209"/>
                <a:gd name="T47" fmla="*/ 1 h 192"/>
                <a:gd name="T48" fmla="*/ 1 w 209"/>
                <a:gd name="T49" fmla="*/ 1 h 192"/>
                <a:gd name="T50" fmla="*/ 1 w 209"/>
                <a:gd name="T51" fmla="*/ 1 h 192"/>
                <a:gd name="T52" fmla="*/ 1 w 209"/>
                <a:gd name="T53" fmla="*/ 1 h 192"/>
                <a:gd name="T54" fmla="*/ 1 w 209"/>
                <a:gd name="T55" fmla="*/ 1 h 192"/>
                <a:gd name="T56" fmla="*/ 1 w 209"/>
                <a:gd name="T57" fmla="*/ 1 h 192"/>
                <a:gd name="T58" fmla="*/ 1 w 209"/>
                <a:gd name="T59" fmla="*/ 1 h 192"/>
                <a:gd name="T60" fmla="*/ 1 w 209"/>
                <a:gd name="T61" fmla="*/ 0 h 192"/>
                <a:gd name="T62" fmla="*/ 1 w 209"/>
                <a:gd name="T63" fmla="*/ 0 h 192"/>
                <a:gd name="T64" fmla="*/ 1 w 209"/>
                <a:gd name="T65" fmla="*/ 0 h 192"/>
                <a:gd name="T66" fmla="*/ 1 w 209"/>
                <a:gd name="T67" fmla="*/ 0 h 19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9"/>
                <a:gd name="T103" fmla="*/ 0 h 192"/>
                <a:gd name="T104" fmla="*/ 209 w 209"/>
                <a:gd name="T105" fmla="*/ 192 h 19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9" h="192">
                  <a:moveTo>
                    <a:pt x="24" y="0"/>
                  </a:moveTo>
                  <a:lnTo>
                    <a:pt x="13" y="15"/>
                  </a:lnTo>
                  <a:lnTo>
                    <a:pt x="2" y="44"/>
                  </a:lnTo>
                  <a:lnTo>
                    <a:pt x="0" y="80"/>
                  </a:lnTo>
                  <a:lnTo>
                    <a:pt x="5" y="116"/>
                  </a:lnTo>
                  <a:lnTo>
                    <a:pt x="15" y="144"/>
                  </a:lnTo>
                  <a:lnTo>
                    <a:pt x="28" y="161"/>
                  </a:lnTo>
                  <a:lnTo>
                    <a:pt x="47" y="175"/>
                  </a:lnTo>
                  <a:lnTo>
                    <a:pt x="70" y="180"/>
                  </a:lnTo>
                  <a:lnTo>
                    <a:pt x="89" y="171"/>
                  </a:lnTo>
                  <a:lnTo>
                    <a:pt x="102" y="161"/>
                  </a:lnTo>
                  <a:lnTo>
                    <a:pt x="112" y="163"/>
                  </a:lnTo>
                  <a:lnTo>
                    <a:pt x="131" y="182"/>
                  </a:lnTo>
                  <a:lnTo>
                    <a:pt x="152" y="190"/>
                  </a:lnTo>
                  <a:lnTo>
                    <a:pt x="169" y="192"/>
                  </a:lnTo>
                  <a:lnTo>
                    <a:pt x="188" y="182"/>
                  </a:lnTo>
                  <a:lnTo>
                    <a:pt x="199" y="161"/>
                  </a:lnTo>
                  <a:lnTo>
                    <a:pt x="209" y="114"/>
                  </a:lnTo>
                  <a:lnTo>
                    <a:pt x="205" y="76"/>
                  </a:lnTo>
                  <a:lnTo>
                    <a:pt x="190" y="40"/>
                  </a:lnTo>
                  <a:lnTo>
                    <a:pt x="175" y="15"/>
                  </a:lnTo>
                  <a:lnTo>
                    <a:pt x="157" y="4"/>
                  </a:lnTo>
                  <a:lnTo>
                    <a:pt x="152" y="15"/>
                  </a:lnTo>
                  <a:lnTo>
                    <a:pt x="152" y="44"/>
                  </a:lnTo>
                  <a:lnTo>
                    <a:pt x="144" y="65"/>
                  </a:lnTo>
                  <a:lnTo>
                    <a:pt x="133" y="80"/>
                  </a:lnTo>
                  <a:lnTo>
                    <a:pt x="116" y="89"/>
                  </a:lnTo>
                  <a:lnTo>
                    <a:pt x="95" y="82"/>
                  </a:lnTo>
                  <a:lnTo>
                    <a:pt x="72" y="66"/>
                  </a:lnTo>
                  <a:lnTo>
                    <a:pt x="42" y="8"/>
                  </a:lnTo>
                  <a:lnTo>
                    <a:pt x="32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67" name="Freeform 6"/>
            <p:cNvSpPr>
              <a:spLocks noChangeAspect="1"/>
            </p:cNvSpPr>
            <p:nvPr/>
          </p:nvSpPr>
          <p:spPr bwMode="auto">
            <a:xfrm>
              <a:off x="3437" y="1590"/>
              <a:ext cx="9" cy="30"/>
            </a:xfrm>
            <a:custGeom>
              <a:avLst/>
              <a:gdLst>
                <a:gd name="T0" fmla="*/ 0 w 19"/>
                <a:gd name="T1" fmla="*/ 0 h 58"/>
                <a:gd name="T2" fmla="*/ 0 w 19"/>
                <a:gd name="T3" fmla="*/ 0 h 58"/>
                <a:gd name="T4" fmla="*/ 0 w 19"/>
                <a:gd name="T5" fmla="*/ 1 h 58"/>
                <a:gd name="T6" fmla="*/ 0 w 19"/>
                <a:gd name="T7" fmla="*/ 1 h 58"/>
                <a:gd name="T8" fmla="*/ 0 w 19"/>
                <a:gd name="T9" fmla="*/ 1 h 58"/>
                <a:gd name="T10" fmla="*/ 0 w 19"/>
                <a:gd name="T11" fmla="*/ 1 h 58"/>
                <a:gd name="T12" fmla="*/ 0 w 19"/>
                <a:gd name="T13" fmla="*/ 1 h 58"/>
                <a:gd name="T14" fmla="*/ 0 w 19"/>
                <a:gd name="T15" fmla="*/ 1 h 58"/>
                <a:gd name="T16" fmla="*/ 0 w 19"/>
                <a:gd name="T17" fmla="*/ 1 h 58"/>
                <a:gd name="T18" fmla="*/ 0 w 19"/>
                <a:gd name="T19" fmla="*/ 1 h 58"/>
                <a:gd name="T20" fmla="*/ 0 w 19"/>
                <a:gd name="T21" fmla="*/ 1 h 58"/>
                <a:gd name="T22" fmla="*/ 0 w 19"/>
                <a:gd name="T23" fmla="*/ 0 h 58"/>
                <a:gd name="T24" fmla="*/ 0 w 19"/>
                <a:gd name="T25" fmla="*/ 0 h 58"/>
                <a:gd name="T26" fmla="*/ 0 w 19"/>
                <a:gd name="T27" fmla="*/ 0 h 5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"/>
                <a:gd name="T43" fmla="*/ 0 h 58"/>
                <a:gd name="T44" fmla="*/ 19 w 19"/>
                <a:gd name="T45" fmla="*/ 58 h 5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" h="58">
                  <a:moveTo>
                    <a:pt x="0" y="0"/>
                  </a:moveTo>
                  <a:lnTo>
                    <a:pt x="4" y="0"/>
                  </a:lnTo>
                  <a:lnTo>
                    <a:pt x="10" y="7"/>
                  </a:lnTo>
                  <a:lnTo>
                    <a:pt x="4" y="20"/>
                  </a:lnTo>
                  <a:lnTo>
                    <a:pt x="12" y="32"/>
                  </a:lnTo>
                  <a:lnTo>
                    <a:pt x="12" y="45"/>
                  </a:lnTo>
                  <a:lnTo>
                    <a:pt x="19" y="58"/>
                  </a:lnTo>
                  <a:lnTo>
                    <a:pt x="6" y="45"/>
                  </a:lnTo>
                  <a:lnTo>
                    <a:pt x="0" y="38"/>
                  </a:lnTo>
                  <a:lnTo>
                    <a:pt x="0" y="20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68" name="Freeform 7"/>
            <p:cNvSpPr>
              <a:spLocks noChangeAspect="1"/>
            </p:cNvSpPr>
            <p:nvPr/>
          </p:nvSpPr>
          <p:spPr bwMode="auto">
            <a:xfrm>
              <a:off x="3431" y="1615"/>
              <a:ext cx="13" cy="13"/>
            </a:xfrm>
            <a:custGeom>
              <a:avLst/>
              <a:gdLst>
                <a:gd name="T0" fmla="*/ 0 w 27"/>
                <a:gd name="T1" fmla="*/ 0 h 27"/>
                <a:gd name="T2" fmla="*/ 0 w 27"/>
                <a:gd name="T3" fmla="*/ 0 h 27"/>
                <a:gd name="T4" fmla="*/ 0 w 27"/>
                <a:gd name="T5" fmla="*/ 0 h 27"/>
                <a:gd name="T6" fmla="*/ 0 w 27"/>
                <a:gd name="T7" fmla="*/ 0 h 27"/>
                <a:gd name="T8" fmla="*/ 0 w 27"/>
                <a:gd name="T9" fmla="*/ 0 h 27"/>
                <a:gd name="T10" fmla="*/ 0 w 27"/>
                <a:gd name="T11" fmla="*/ 0 h 27"/>
                <a:gd name="T12" fmla="*/ 0 w 27"/>
                <a:gd name="T13" fmla="*/ 0 h 27"/>
                <a:gd name="T14" fmla="*/ 0 w 27"/>
                <a:gd name="T15" fmla="*/ 0 h 27"/>
                <a:gd name="T16" fmla="*/ 0 w 27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"/>
                <a:gd name="T28" fmla="*/ 0 h 27"/>
                <a:gd name="T29" fmla="*/ 27 w 27"/>
                <a:gd name="T30" fmla="*/ 27 h 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" h="27">
                  <a:moveTo>
                    <a:pt x="0" y="0"/>
                  </a:moveTo>
                  <a:lnTo>
                    <a:pt x="8" y="4"/>
                  </a:lnTo>
                  <a:lnTo>
                    <a:pt x="13" y="13"/>
                  </a:lnTo>
                  <a:lnTo>
                    <a:pt x="27" y="27"/>
                  </a:lnTo>
                  <a:lnTo>
                    <a:pt x="9" y="17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69" name="Freeform 8"/>
            <p:cNvSpPr>
              <a:spLocks noChangeAspect="1"/>
            </p:cNvSpPr>
            <p:nvPr/>
          </p:nvSpPr>
          <p:spPr bwMode="auto">
            <a:xfrm>
              <a:off x="3432" y="1634"/>
              <a:ext cx="13" cy="6"/>
            </a:xfrm>
            <a:custGeom>
              <a:avLst/>
              <a:gdLst>
                <a:gd name="T0" fmla="*/ 1 w 26"/>
                <a:gd name="T1" fmla="*/ 1 h 11"/>
                <a:gd name="T2" fmla="*/ 1 w 26"/>
                <a:gd name="T3" fmla="*/ 0 h 11"/>
                <a:gd name="T4" fmla="*/ 0 w 26"/>
                <a:gd name="T5" fmla="*/ 1 h 11"/>
                <a:gd name="T6" fmla="*/ 1 w 26"/>
                <a:gd name="T7" fmla="*/ 1 h 11"/>
                <a:gd name="T8" fmla="*/ 1 w 26"/>
                <a:gd name="T9" fmla="*/ 1 h 11"/>
                <a:gd name="T10" fmla="*/ 1 w 26"/>
                <a:gd name="T11" fmla="*/ 1 h 11"/>
                <a:gd name="T12" fmla="*/ 1 w 26"/>
                <a:gd name="T13" fmla="*/ 1 h 11"/>
                <a:gd name="T14" fmla="*/ 1 w 26"/>
                <a:gd name="T15" fmla="*/ 1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"/>
                <a:gd name="T25" fmla="*/ 0 h 11"/>
                <a:gd name="T26" fmla="*/ 26 w 26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" h="11">
                  <a:moveTo>
                    <a:pt x="15" y="2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11" y="11"/>
                  </a:lnTo>
                  <a:lnTo>
                    <a:pt x="26" y="4"/>
                  </a:lnTo>
                  <a:lnTo>
                    <a:pt x="15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70" name="Freeform 9"/>
            <p:cNvSpPr>
              <a:spLocks noChangeAspect="1"/>
            </p:cNvSpPr>
            <p:nvPr/>
          </p:nvSpPr>
          <p:spPr bwMode="auto">
            <a:xfrm>
              <a:off x="3433" y="1588"/>
              <a:ext cx="91" cy="93"/>
            </a:xfrm>
            <a:custGeom>
              <a:avLst/>
              <a:gdLst>
                <a:gd name="T0" fmla="*/ 1 w 182"/>
                <a:gd name="T1" fmla="*/ 1 h 186"/>
                <a:gd name="T2" fmla="*/ 1 w 182"/>
                <a:gd name="T3" fmla="*/ 1 h 186"/>
                <a:gd name="T4" fmla="*/ 1 w 182"/>
                <a:gd name="T5" fmla="*/ 1 h 186"/>
                <a:gd name="T6" fmla="*/ 1 w 182"/>
                <a:gd name="T7" fmla="*/ 1 h 186"/>
                <a:gd name="T8" fmla="*/ 1 w 182"/>
                <a:gd name="T9" fmla="*/ 1 h 186"/>
                <a:gd name="T10" fmla="*/ 1 w 182"/>
                <a:gd name="T11" fmla="*/ 1 h 186"/>
                <a:gd name="T12" fmla="*/ 1 w 182"/>
                <a:gd name="T13" fmla="*/ 1 h 186"/>
                <a:gd name="T14" fmla="*/ 1 w 182"/>
                <a:gd name="T15" fmla="*/ 1 h 186"/>
                <a:gd name="T16" fmla="*/ 1 w 182"/>
                <a:gd name="T17" fmla="*/ 1 h 186"/>
                <a:gd name="T18" fmla="*/ 1 w 182"/>
                <a:gd name="T19" fmla="*/ 1 h 186"/>
                <a:gd name="T20" fmla="*/ 1 w 182"/>
                <a:gd name="T21" fmla="*/ 1 h 186"/>
                <a:gd name="T22" fmla="*/ 1 w 182"/>
                <a:gd name="T23" fmla="*/ 1 h 186"/>
                <a:gd name="T24" fmla="*/ 1 w 182"/>
                <a:gd name="T25" fmla="*/ 1 h 186"/>
                <a:gd name="T26" fmla="*/ 1 w 182"/>
                <a:gd name="T27" fmla="*/ 1 h 186"/>
                <a:gd name="T28" fmla="*/ 1 w 182"/>
                <a:gd name="T29" fmla="*/ 1 h 186"/>
                <a:gd name="T30" fmla="*/ 1 w 182"/>
                <a:gd name="T31" fmla="*/ 1 h 186"/>
                <a:gd name="T32" fmla="*/ 1 w 182"/>
                <a:gd name="T33" fmla="*/ 1 h 186"/>
                <a:gd name="T34" fmla="*/ 0 w 182"/>
                <a:gd name="T35" fmla="*/ 1 h 186"/>
                <a:gd name="T36" fmla="*/ 1 w 182"/>
                <a:gd name="T37" fmla="*/ 1 h 186"/>
                <a:gd name="T38" fmla="*/ 1 w 182"/>
                <a:gd name="T39" fmla="*/ 1 h 186"/>
                <a:gd name="T40" fmla="*/ 1 w 182"/>
                <a:gd name="T41" fmla="*/ 1 h 186"/>
                <a:gd name="T42" fmla="*/ 1 w 182"/>
                <a:gd name="T43" fmla="*/ 1 h 186"/>
                <a:gd name="T44" fmla="*/ 1 w 182"/>
                <a:gd name="T45" fmla="*/ 1 h 186"/>
                <a:gd name="T46" fmla="*/ 1 w 182"/>
                <a:gd name="T47" fmla="*/ 1 h 186"/>
                <a:gd name="T48" fmla="*/ 1 w 182"/>
                <a:gd name="T49" fmla="*/ 1 h 186"/>
                <a:gd name="T50" fmla="*/ 1 w 182"/>
                <a:gd name="T51" fmla="*/ 1 h 186"/>
                <a:gd name="T52" fmla="*/ 1 w 182"/>
                <a:gd name="T53" fmla="*/ 1 h 186"/>
                <a:gd name="T54" fmla="*/ 1 w 182"/>
                <a:gd name="T55" fmla="*/ 1 h 186"/>
                <a:gd name="T56" fmla="*/ 1 w 182"/>
                <a:gd name="T57" fmla="*/ 1 h 186"/>
                <a:gd name="T58" fmla="*/ 1 w 182"/>
                <a:gd name="T59" fmla="*/ 1 h 186"/>
                <a:gd name="T60" fmla="*/ 1 w 182"/>
                <a:gd name="T61" fmla="*/ 1 h 186"/>
                <a:gd name="T62" fmla="*/ 1 w 182"/>
                <a:gd name="T63" fmla="*/ 1 h 186"/>
                <a:gd name="T64" fmla="*/ 1 w 182"/>
                <a:gd name="T65" fmla="*/ 1 h 186"/>
                <a:gd name="T66" fmla="*/ 1 w 182"/>
                <a:gd name="T67" fmla="*/ 0 h 186"/>
                <a:gd name="T68" fmla="*/ 1 w 182"/>
                <a:gd name="T69" fmla="*/ 1 h 186"/>
                <a:gd name="T70" fmla="*/ 1 w 182"/>
                <a:gd name="T71" fmla="*/ 1 h 186"/>
                <a:gd name="T72" fmla="*/ 1 w 182"/>
                <a:gd name="T73" fmla="*/ 1 h 186"/>
                <a:gd name="T74" fmla="*/ 1 w 182"/>
                <a:gd name="T75" fmla="*/ 1 h 18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82"/>
                <a:gd name="T115" fmla="*/ 0 h 186"/>
                <a:gd name="T116" fmla="*/ 182 w 182"/>
                <a:gd name="T117" fmla="*/ 186 h 18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82" h="186">
                  <a:moveTo>
                    <a:pt x="135" y="32"/>
                  </a:moveTo>
                  <a:lnTo>
                    <a:pt x="142" y="53"/>
                  </a:lnTo>
                  <a:lnTo>
                    <a:pt x="138" y="76"/>
                  </a:lnTo>
                  <a:lnTo>
                    <a:pt x="146" y="74"/>
                  </a:lnTo>
                  <a:lnTo>
                    <a:pt x="144" y="100"/>
                  </a:lnTo>
                  <a:lnTo>
                    <a:pt x="133" y="110"/>
                  </a:lnTo>
                  <a:lnTo>
                    <a:pt x="146" y="112"/>
                  </a:lnTo>
                  <a:lnTo>
                    <a:pt x="135" y="127"/>
                  </a:lnTo>
                  <a:lnTo>
                    <a:pt x="119" y="137"/>
                  </a:lnTo>
                  <a:lnTo>
                    <a:pt x="138" y="148"/>
                  </a:lnTo>
                  <a:lnTo>
                    <a:pt x="112" y="156"/>
                  </a:lnTo>
                  <a:lnTo>
                    <a:pt x="97" y="144"/>
                  </a:lnTo>
                  <a:lnTo>
                    <a:pt x="76" y="137"/>
                  </a:lnTo>
                  <a:lnTo>
                    <a:pt x="55" y="137"/>
                  </a:lnTo>
                  <a:lnTo>
                    <a:pt x="36" y="144"/>
                  </a:lnTo>
                  <a:lnTo>
                    <a:pt x="43" y="152"/>
                  </a:lnTo>
                  <a:lnTo>
                    <a:pt x="28" y="152"/>
                  </a:lnTo>
                  <a:lnTo>
                    <a:pt x="0" y="140"/>
                  </a:lnTo>
                  <a:lnTo>
                    <a:pt x="13" y="159"/>
                  </a:lnTo>
                  <a:lnTo>
                    <a:pt x="40" y="176"/>
                  </a:lnTo>
                  <a:lnTo>
                    <a:pt x="61" y="173"/>
                  </a:lnTo>
                  <a:lnTo>
                    <a:pt x="85" y="156"/>
                  </a:lnTo>
                  <a:lnTo>
                    <a:pt x="95" y="159"/>
                  </a:lnTo>
                  <a:lnTo>
                    <a:pt x="118" y="184"/>
                  </a:lnTo>
                  <a:lnTo>
                    <a:pt x="135" y="186"/>
                  </a:lnTo>
                  <a:lnTo>
                    <a:pt x="156" y="184"/>
                  </a:lnTo>
                  <a:lnTo>
                    <a:pt x="165" y="173"/>
                  </a:lnTo>
                  <a:lnTo>
                    <a:pt x="176" y="150"/>
                  </a:lnTo>
                  <a:lnTo>
                    <a:pt x="182" y="110"/>
                  </a:lnTo>
                  <a:lnTo>
                    <a:pt x="182" y="76"/>
                  </a:lnTo>
                  <a:lnTo>
                    <a:pt x="173" y="43"/>
                  </a:lnTo>
                  <a:lnTo>
                    <a:pt x="156" y="11"/>
                  </a:lnTo>
                  <a:lnTo>
                    <a:pt x="142" y="2"/>
                  </a:lnTo>
                  <a:lnTo>
                    <a:pt x="133" y="0"/>
                  </a:lnTo>
                  <a:lnTo>
                    <a:pt x="133" y="11"/>
                  </a:lnTo>
                  <a:lnTo>
                    <a:pt x="135" y="32"/>
                  </a:lnTo>
                  <a:close/>
                </a:path>
              </a:pathLst>
            </a:custGeom>
            <a:solidFill>
              <a:srgbClr val="D5B38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71" name="Freeform 10"/>
            <p:cNvSpPr>
              <a:spLocks noChangeAspect="1"/>
            </p:cNvSpPr>
            <p:nvPr/>
          </p:nvSpPr>
          <p:spPr bwMode="auto">
            <a:xfrm>
              <a:off x="3422" y="1585"/>
              <a:ext cx="110" cy="100"/>
            </a:xfrm>
            <a:custGeom>
              <a:avLst/>
              <a:gdLst>
                <a:gd name="T0" fmla="*/ 1 w 218"/>
                <a:gd name="T1" fmla="*/ 1 h 200"/>
                <a:gd name="T2" fmla="*/ 1 w 218"/>
                <a:gd name="T3" fmla="*/ 1 h 200"/>
                <a:gd name="T4" fmla="*/ 1 w 218"/>
                <a:gd name="T5" fmla="*/ 1 h 200"/>
                <a:gd name="T6" fmla="*/ 1 w 218"/>
                <a:gd name="T7" fmla="*/ 1 h 200"/>
                <a:gd name="T8" fmla="*/ 1 w 218"/>
                <a:gd name="T9" fmla="*/ 1 h 200"/>
                <a:gd name="T10" fmla="*/ 1 w 218"/>
                <a:gd name="T11" fmla="*/ 1 h 200"/>
                <a:gd name="T12" fmla="*/ 1 w 218"/>
                <a:gd name="T13" fmla="*/ 1 h 200"/>
                <a:gd name="T14" fmla="*/ 1 w 218"/>
                <a:gd name="T15" fmla="*/ 1 h 200"/>
                <a:gd name="T16" fmla="*/ 1 w 218"/>
                <a:gd name="T17" fmla="*/ 1 h 200"/>
                <a:gd name="T18" fmla="*/ 1 w 218"/>
                <a:gd name="T19" fmla="*/ 1 h 200"/>
                <a:gd name="T20" fmla="*/ 1 w 218"/>
                <a:gd name="T21" fmla="*/ 1 h 200"/>
                <a:gd name="T22" fmla="*/ 1 w 218"/>
                <a:gd name="T23" fmla="*/ 1 h 200"/>
                <a:gd name="T24" fmla="*/ 1 w 218"/>
                <a:gd name="T25" fmla="*/ 1 h 200"/>
                <a:gd name="T26" fmla="*/ 1 w 218"/>
                <a:gd name="T27" fmla="*/ 1 h 200"/>
                <a:gd name="T28" fmla="*/ 1 w 218"/>
                <a:gd name="T29" fmla="*/ 1 h 200"/>
                <a:gd name="T30" fmla="*/ 1 w 218"/>
                <a:gd name="T31" fmla="*/ 1 h 200"/>
                <a:gd name="T32" fmla="*/ 1 w 218"/>
                <a:gd name="T33" fmla="*/ 1 h 200"/>
                <a:gd name="T34" fmla="*/ 1 w 218"/>
                <a:gd name="T35" fmla="*/ 1 h 200"/>
                <a:gd name="T36" fmla="*/ 1 w 218"/>
                <a:gd name="T37" fmla="*/ 1 h 200"/>
                <a:gd name="T38" fmla="*/ 1 w 218"/>
                <a:gd name="T39" fmla="*/ 1 h 200"/>
                <a:gd name="T40" fmla="*/ 1 w 218"/>
                <a:gd name="T41" fmla="*/ 1 h 200"/>
                <a:gd name="T42" fmla="*/ 1 w 218"/>
                <a:gd name="T43" fmla="*/ 1 h 200"/>
                <a:gd name="T44" fmla="*/ 1 w 218"/>
                <a:gd name="T45" fmla="*/ 1 h 200"/>
                <a:gd name="T46" fmla="*/ 1 w 218"/>
                <a:gd name="T47" fmla="*/ 1 h 200"/>
                <a:gd name="T48" fmla="*/ 1 w 218"/>
                <a:gd name="T49" fmla="*/ 1 h 200"/>
                <a:gd name="T50" fmla="*/ 1 w 218"/>
                <a:gd name="T51" fmla="*/ 1 h 200"/>
                <a:gd name="T52" fmla="*/ 1 w 218"/>
                <a:gd name="T53" fmla="*/ 1 h 200"/>
                <a:gd name="T54" fmla="*/ 1 w 218"/>
                <a:gd name="T55" fmla="*/ 1 h 200"/>
                <a:gd name="T56" fmla="*/ 1 w 218"/>
                <a:gd name="T57" fmla="*/ 1 h 200"/>
                <a:gd name="T58" fmla="*/ 1 w 218"/>
                <a:gd name="T59" fmla="*/ 1 h 200"/>
                <a:gd name="T60" fmla="*/ 1 w 218"/>
                <a:gd name="T61" fmla="*/ 1 h 200"/>
                <a:gd name="T62" fmla="*/ 1 w 218"/>
                <a:gd name="T63" fmla="*/ 1 h 200"/>
                <a:gd name="T64" fmla="*/ 1 w 218"/>
                <a:gd name="T65" fmla="*/ 1 h 200"/>
                <a:gd name="T66" fmla="*/ 1 w 218"/>
                <a:gd name="T67" fmla="*/ 1 h 200"/>
                <a:gd name="T68" fmla="*/ 1 w 218"/>
                <a:gd name="T69" fmla="*/ 1 h 200"/>
                <a:gd name="T70" fmla="*/ 1 w 218"/>
                <a:gd name="T71" fmla="*/ 1 h 200"/>
                <a:gd name="T72" fmla="*/ 1 w 218"/>
                <a:gd name="T73" fmla="*/ 1 h 200"/>
                <a:gd name="T74" fmla="*/ 1 w 218"/>
                <a:gd name="T75" fmla="*/ 1 h 200"/>
                <a:gd name="T76" fmla="*/ 1 w 218"/>
                <a:gd name="T77" fmla="*/ 1 h 200"/>
                <a:gd name="T78" fmla="*/ 1 w 218"/>
                <a:gd name="T79" fmla="*/ 0 h 200"/>
                <a:gd name="T80" fmla="*/ 1 w 218"/>
                <a:gd name="T81" fmla="*/ 1 h 200"/>
                <a:gd name="T82" fmla="*/ 1 w 218"/>
                <a:gd name="T83" fmla="*/ 1 h 20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8"/>
                <a:gd name="T127" fmla="*/ 0 h 200"/>
                <a:gd name="T128" fmla="*/ 218 w 218"/>
                <a:gd name="T129" fmla="*/ 200 h 20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8" h="200">
                  <a:moveTo>
                    <a:pt x="44" y="8"/>
                  </a:moveTo>
                  <a:lnTo>
                    <a:pt x="34" y="2"/>
                  </a:lnTo>
                  <a:lnTo>
                    <a:pt x="26" y="4"/>
                  </a:lnTo>
                  <a:lnTo>
                    <a:pt x="25" y="10"/>
                  </a:lnTo>
                  <a:lnTo>
                    <a:pt x="25" y="17"/>
                  </a:lnTo>
                  <a:lnTo>
                    <a:pt x="26" y="25"/>
                  </a:lnTo>
                  <a:lnTo>
                    <a:pt x="28" y="25"/>
                  </a:lnTo>
                  <a:lnTo>
                    <a:pt x="25" y="34"/>
                  </a:lnTo>
                  <a:lnTo>
                    <a:pt x="21" y="46"/>
                  </a:lnTo>
                  <a:lnTo>
                    <a:pt x="25" y="55"/>
                  </a:lnTo>
                  <a:lnTo>
                    <a:pt x="17" y="48"/>
                  </a:lnTo>
                  <a:lnTo>
                    <a:pt x="17" y="38"/>
                  </a:lnTo>
                  <a:lnTo>
                    <a:pt x="21" y="30"/>
                  </a:lnTo>
                  <a:lnTo>
                    <a:pt x="17" y="17"/>
                  </a:lnTo>
                  <a:lnTo>
                    <a:pt x="11" y="42"/>
                  </a:lnTo>
                  <a:lnTo>
                    <a:pt x="11" y="55"/>
                  </a:lnTo>
                  <a:lnTo>
                    <a:pt x="13" y="65"/>
                  </a:lnTo>
                  <a:lnTo>
                    <a:pt x="17" y="68"/>
                  </a:lnTo>
                  <a:lnTo>
                    <a:pt x="21" y="76"/>
                  </a:lnTo>
                  <a:lnTo>
                    <a:pt x="9" y="67"/>
                  </a:lnTo>
                  <a:lnTo>
                    <a:pt x="7" y="76"/>
                  </a:lnTo>
                  <a:lnTo>
                    <a:pt x="9" y="99"/>
                  </a:lnTo>
                  <a:lnTo>
                    <a:pt x="11" y="116"/>
                  </a:lnTo>
                  <a:lnTo>
                    <a:pt x="19" y="143"/>
                  </a:lnTo>
                  <a:lnTo>
                    <a:pt x="32" y="160"/>
                  </a:lnTo>
                  <a:lnTo>
                    <a:pt x="45" y="171"/>
                  </a:lnTo>
                  <a:lnTo>
                    <a:pt x="57" y="173"/>
                  </a:lnTo>
                  <a:lnTo>
                    <a:pt x="63" y="173"/>
                  </a:lnTo>
                  <a:lnTo>
                    <a:pt x="72" y="173"/>
                  </a:lnTo>
                  <a:lnTo>
                    <a:pt x="78" y="171"/>
                  </a:lnTo>
                  <a:lnTo>
                    <a:pt x="85" y="160"/>
                  </a:lnTo>
                  <a:lnTo>
                    <a:pt x="70" y="150"/>
                  </a:lnTo>
                  <a:lnTo>
                    <a:pt x="87" y="150"/>
                  </a:lnTo>
                  <a:lnTo>
                    <a:pt x="102" y="154"/>
                  </a:lnTo>
                  <a:lnTo>
                    <a:pt x="110" y="160"/>
                  </a:lnTo>
                  <a:lnTo>
                    <a:pt x="120" y="169"/>
                  </a:lnTo>
                  <a:lnTo>
                    <a:pt x="133" y="179"/>
                  </a:lnTo>
                  <a:lnTo>
                    <a:pt x="146" y="188"/>
                  </a:lnTo>
                  <a:lnTo>
                    <a:pt x="154" y="190"/>
                  </a:lnTo>
                  <a:lnTo>
                    <a:pt x="161" y="188"/>
                  </a:lnTo>
                  <a:lnTo>
                    <a:pt x="167" y="188"/>
                  </a:lnTo>
                  <a:lnTo>
                    <a:pt x="177" y="179"/>
                  </a:lnTo>
                  <a:lnTo>
                    <a:pt x="180" y="173"/>
                  </a:lnTo>
                  <a:lnTo>
                    <a:pt x="167" y="171"/>
                  </a:lnTo>
                  <a:lnTo>
                    <a:pt x="182" y="158"/>
                  </a:lnTo>
                  <a:lnTo>
                    <a:pt x="192" y="143"/>
                  </a:lnTo>
                  <a:lnTo>
                    <a:pt x="167" y="143"/>
                  </a:lnTo>
                  <a:lnTo>
                    <a:pt x="190" y="122"/>
                  </a:lnTo>
                  <a:lnTo>
                    <a:pt x="201" y="97"/>
                  </a:lnTo>
                  <a:lnTo>
                    <a:pt x="180" y="99"/>
                  </a:lnTo>
                  <a:lnTo>
                    <a:pt x="190" y="70"/>
                  </a:lnTo>
                  <a:lnTo>
                    <a:pt x="190" y="55"/>
                  </a:lnTo>
                  <a:lnTo>
                    <a:pt x="177" y="63"/>
                  </a:lnTo>
                  <a:lnTo>
                    <a:pt x="177" y="17"/>
                  </a:lnTo>
                  <a:lnTo>
                    <a:pt x="201" y="53"/>
                  </a:lnTo>
                  <a:lnTo>
                    <a:pt x="218" y="87"/>
                  </a:lnTo>
                  <a:lnTo>
                    <a:pt x="218" y="114"/>
                  </a:lnTo>
                  <a:lnTo>
                    <a:pt x="216" y="144"/>
                  </a:lnTo>
                  <a:lnTo>
                    <a:pt x="211" y="169"/>
                  </a:lnTo>
                  <a:lnTo>
                    <a:pt x="196" y="184"/>
                  </a:lnTo>
                  <a:lnTo>
                    <a:pt x="182" y="194"/>
                  </a:lnTo>
                  <a:lnTo>
                    <a:pt x="167" y="200"/>
                  </a:lnTo>
                  <a:lnTo>
                    <a:pt x="154" y="194"/>
                  </a:lnTo>
                  <a:lnTo>
                    <a:pt x="139" y="190"/>
                  </a:lnTo>
                  <a:lnTo>
                    <a:pt x="123" y="175"/>
                  </a:lnTo>
                  <a:lnTo>
                    <a:pt x="110" y="169"/>
                  </a:lnTo>
                  <a:lnTo>
                    <a:pt x="106" y="169"/>
                  </a:lnTo>
                  <a:lnTo>
                    <a:pt x="93" y="184"/>
                  </a:lnTo>
                  <a:lnTo>
                    <a:pt x="80" y="188"/>
                  </a:lnTo>
                  <a:lnTo>
                    <a:pt x="64" y="188"/>
                  </a:lnTo>
                  <a:lnTo>
                    <a:pt x="49" y="179"/>
                  </a:lnTo>
                  <a:lnTo>
                    <a:pt x="26" y="163"/>
                  </a:lnTo>
                  <a:lnTo>
                    <a:pt x="11" y="143"/>
                  </a:lnTo>
                  <a:lnTo>
                    <a:pt x="2" y="116"/>
                  </a:lnTo>
                  <a:lnTo>
                    <a:pt x="0" y="82"/>
                  </a:lnTo>
                  <a:lnTo>
                    <a:pt x="2" y="48"/>
                  </a:lnTo>
                  <a:lnTo>
                    <a:pt x="11" y="23"/>
                  </a:lnTo>
                  <a:lnTo>
                    <a:pt x="19" y="8"/>
                  </a:lnTo>
                  <a:lnTo>
                    <a:pt x="25" y="2"/>
                  </a:lnTo>
                  <a:lnTo>
                    <a:pt x="34" y="0"/>
                  </a:lnTo>
                  <a:lnTo>
                    <a:pt x="40" y="4"/>
                  </a:lnTo>
                  <a:lnTo>
                    <a:pt x="44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72" name="Freeform 11"/>
            <p:cNvSpPr>
              <a:spLocks noChangeAspect="1"/>
            </p:cNvSpPr>
            <p:nvPr/>
          </p:nvSpPr>
          <p:spPr bwMode="auto">
            <a:xfrm>
              <a:off x="3442" y="1587"/>
              <a:ext cx="60" cy="47"/>
            </a:xfrm>
            <a:custGeom>
              <a:avLst/>
              <a:gdLst>
                <a:gd name="T0" fmla="*/ 1 w 119"/>
                <a:gd name="T1" fmla="*/ 1 h 93"/>
                <a:gd name="T2" fmla="*/ 1 w 119"/>
                <a:gd name="T3" fmla="*/ 1 h 93"/>
                <a:gd name="T4" fmla="*/ 1 w 119"/>
                <a:gd name="T5" fmla="*/ 1 h 93"/>
                <a:gd name="T6" fmla="*/ 1 w 119"/>
                <a:gd name="T7" fmla="*/ 1 h 93"/>
                <a:gd name="T8" fmla="*/ 1 w 119"/>
                <a:gd name="T9" fmla="*/ 1 h 93"/>
                <a:gd name="T10" fmla="*/ 1 w 119"/>
                <a:gd name="T11" fmla="*/ 1 h 93"/>
                <a:gd name="T12" fmla="*/ 1 w 119"/>
                <a:gd name="T13" fmla="*/ 1 h 93"/>
                <a:gd name="T14" fmla="*/ 1 w 119"/>
                <a:gd name="T15" fmla="*/ 1 h 93"/>
                <a:gd name="T16" fmla="*/ 1 w 119"/>
                <a:gd name="T17" fmla="*/ 1 h 93"/>
                <a:gd name="T18" fmla="*/ 1 w 119"/>
                <a:gd name="T19" fmla="*/ 1 h 93"/>
                <a:gd name="T20" fmla="*/ 1 w 119"/>
                <a:gd name="T21" fmla="*/ 1 h 93"/>
                <a:gd name="T22" fmla="*/ 1 w 119"/>
                <a:gd name="T23" fmla="*/ 1 h 93"/>
                <a:gd name="T24" fmla="*/ 1 w 119"/>
                <a:gd name="T25" fmla="*/ 0 h 93"/>
                <a:gd name="T26" fmla="*/ 1 w 119"/>
                <a:gd name="T27" fmla="*/ 0 h 93"/>
                <a:gd name="T28" fmla="*/ 1 w 119"/>
                <a:gd name="T29" fmla="*/ 1 h 93"/>
                <a:gd name="T30" fmla="*/ 1 w 119"/>
                <a:gd name="T31" fmla="*/ 1 h 93"/>
                <a:gd name="T32" fmla="*/ 1 w 119"/>
                <a:gd name="T33" fmla="*/ 1 h 93"/>
                <a:gd name="T34" fmla="*/ 1 w 119"/>
                <a:gd name="T35" fmla="*/ 1 h 93"/>
                <a:gd name="T36" fmla="*/ 1 w 119"/>
                <a:gd name="T37" fmla="*/ 1 h 93"/>
                <a:gd name="T38" fmla="*/ 1 w 119"/>
                <a:gd name="T39" fmla="*/ 1 h 93"/>
                <a:gd name="T40" fmla="*/ 1 w 119"/>
                <a:gd name="T41" fmla="*/ 1 h 93"/>
                <a:gd name="T42" fmla="*/ 1 w 119"/>
                <a:gd name="T43" fmla="*/ 1 h 93"/>
                <a:gd name="T44" fmla="*/ 1 w 119"/>
                <a:gd name="T45" fmla="*/ 1 h 93"/>
                <a:gd name="T46" fmla="*/ 1 w 119"/>
                <a:gd name="T47" fmla="*/ 1 h 93"/>
                <a:gd name="T48" fmla="*/ 1 w 119"/>
                <a:gd name="T49" fmla="*/ 1 h 93"/>
                <a:gd name="T50" fmla="*/ 1 w 119"/>
                <a:gd name="T51" fmla="*/ 1 h 93"/>
                <a:gd name="T52" fmla="*/ 1 w 119"/>
                <a:gd name="T53" fmla="*/ 1 h 93"/>
                <a:gd name="T54" fmla="*/ 0 w 119"/>
                <a:gd name="T55" fmla="*/ 1 h 93"/>
                <a:gd name="T56" fmla="*/ 1 w 119"/>
                <a:gd name="T57" fmla="*/ 1 h 93"/>
                <a:gd name="T58" fmla="*/ 1 w 119"/>
                <a:gd name="T59" fmla="*/ 1 h 93"/>
                <a:gd name="T60" fmla="*/ 1 w 119"/>
                <a:gd name="T61" fmla="*/ 1 h 93"/>
                <a:gd name="T62" fmla="*/ 1 w 119"/>
                <a:gd name="T63" fmla="*/ 1 h 9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9"/>
                <a:gd name="T97" fmla="*/ 0 h 93"/>
                <a:gd name="T98" fmla="*/ 119 w 119"/>
                <a:gd name="T99" fmla="*/ 93 h 9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9" h="93">
                  <a:moveTo>
                    <a:pt x="5" y="7"/>
                  </a:moveTo>
                  <a:lnTo>
                    <a:pt x="23" y="30"/>
                  </a:lnTo>
                  <a:lnTo>
                    <a:pt x="42" y="55"/>
                  </a:lnTo>
                  <a:lnTo>
                    <a:pt x="61" y="74"/>
                  </a:lnTo>
                  <a:lnTo>
                    <a:pt x="68" y="80"/>
                  </a:lnTo>
                  <a:lnTo>
                    <a:pt x="80" y="82"/>
                  </a:lnTo>
                  <a:lnTo>
                    <a:pt x="83" y="82"/>
                  </a:lnTo>
                  <a:lnTo>
                    <a:pt x="91" y="78"/>
                  </a:lnTo>
                  <a:lnTo>
                    <a:pt x="100" y="68"/>
                  </a:lnTo>
                  <a:lnTo>
                    <a:pt x="110" y="51"/>
                  </a:lnTo>
                  <a:lnTo>
                    <a:pt x="110" y="34"/>
                  </a:lnTo>
                  <a:lnTo>
                    <a:pt x="112" y="4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6" y="4"/>
                  </a:lnTo>
                  <a:lnTo>
                    <a:pt x="116" y="15"/>
                  </a:lnTo>
                  <a:lnTo>
                    <a:pt x="114" y="49"/>
                  </a:lnTo>
                  <a:lnTo>
                    <a:pt x="106" y="64"/>
                  </a:lnTo>
                  <a:lnTo>
                    <a:pt x="97" y="82"/>
                  </a:lnTo>
                  <a:lnTo>
                    <a:pt x="85" y="89"/>
                  </a:lnTo>
                  <a:lnTo>
                    <a:pt x="74" y="93"/>
                  </a:lnTo>
                  <a:lnTo>
                    <a:pt x="61" y="93"/>
                  </a:lnTo>
                  <a:lnTo>
                    <a:pt x="47" y="89"/>
                  </a:lnTo>
                  <a:lnTo>
                    <a:pt x="30" y="76"/>
                  </a:lnTo>
                  <a:lnTo>
                    <a:pt x="15" y="51"/>
                  </a:lnTo>
                  <a:lnTo>
                    <a:pt x="5" y="36"/>
                  </a:lnTo>
                  <a:lnTo>
                    <a:pt x="2" y="17"/>
                  </a:lnTo>
                  <a:lnTo>
                    <a:pt x="0" y="6"/>
                  </a:lnTo>
                  <a:lnTo>
                    <a:pt x="2" y="6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9459" name="Text Box 12"/>
          <p:cNvSpPr txBox="1">
            <a:spLocks noChangeArrowheads="1"/>
          </p:cNvSpPr>
          <p:nvPr/>
        </p:nvSpPr>
        <p:spPr bwMode="auto">
          <a:xfrm>
            <a:off x="339725" y="339725"/>
            <a:ext cx="8505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Iodine is a fundamental micronutrient for thyroid function</a:t>
            </a:r>
          </a:p>
        </p:txBody>
      </p:sp>
      <p:sp>
        <p:nvSpPr>
          <p:cNvPr id="19460" name="AutoShape 13"/>
          <p:cNvSpPr>
            <a:spLocks/>
          </p:cNvSpPr>
          <p:nvPr/>
        </p:nvSpPr>
        <p:spPr bwMode="auto">
          <a:xfrm>
            <a:off x="2776538" y="1393825"/>
            <a:ext cx="723900" cy="4949825"/>
          </a:xfrm>
          <a:prstGeom prst="leftBrace">
            <a:avLst>
              <a:gd name="adj1" fmla="val 56981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9461" name="Text Box 14"/>
          <p:cNvSpPr txBox="1">
            <a:spLocks noChangeArrowheads="1"/>
          </p:cNvSpPr>
          <p:nvPr/>
        </p:nvSpPr>
        <p:spPr bwMode="auto">
          <a:xfrm>
            <a:off x="1501775" y="3511550"/>
            <a:ext cx="12509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8,850 mg</a:t>
            </a:r>
          </a:p>
          <a:p>
            <a:pPr algn="ctr"/>
            <a:r>
              <a:rPr lang="it-IT" sz="2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of iodine</a:t>
            </a: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3870325" y="2281238"/>
            <a:ext cx="3035300" cy="1101725"/>
            <a:chOff x="2438" y="1437"/>
            <a:chExt cx="1912" cy="694"/>
          </a:xfrm>
        </p:grpSpPr>
        <p:sp>
          <p:nvSpPr>
            <p:cNvPr id="19463" name="AutoShape 16"/>
            <p:cNvSpPr>
              <a:spLocks noChangeArrowheads="1"/>
            </p:cNvSpPr>
            <p:nvPr/>
          </p:nvSpPr>
          <p:spPr bwMode="auto">
            <a:xfrm>
              <a:off x="2438" y="1437"/>
              <a:ext cx="768" cy="694"/>
            </a:xfrm>
            <a:prstGeom prst="irregularSeal1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464" name="Line 17"/>
            <p:cNvSpPr>
              <a:spLocks noChangeShapeType="1"/>
            </p:cNvSpPr>
            <p:nvPr/>
          </p:nvSpPr>
          <p:spPr bwMode="auto">
            <a:xfrm>
              <a:off x="3182" y="1774"/>
              <a:ext cx="53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65" name="Text Box 18"/>
            <p:cNvSpPr txBox="1">
              <a:spLocks noChangeArrowheads="1"/>
            </p:cNvSpPr>
            <p:nvPr/>
          </p:nvSpPr>
          <p:spPr bwMode="auto">
            <a:xfrm>
              <a:off x="3629" y="1552"/>
              <a:ext cx="721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8 mg</a:t>
              </a:r>
            </a:p>
            <a:p>
              <a:pPr algn="ctr"/>
              <a:r>
                <a:rPr lang="it-IT"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of iodine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366713" y="549275"/>
            <a:ext cx="8394700" cy="671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defTabSz="762000">
              <a:lnSpc>
                <a:spcPct val="90000"/>
              </a:lnSpc>
            </a:pPr>
            <a:r>
              <a:rPr lang="it-IT" sz="4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Scintigrafia tiroidea</a:t>
            </a:r>
          </a:p>
        </p:txBody>
      </p:sp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266700" y="2055813"/>
            <a:ext cx="8420100" cy="3875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5017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75" y="1651000"/>
            <a:ext cx="6584950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Arc 2"/>
          <p:cNvSpPr>
            <a:spLocks noChangeAspect="1"/>
          </p:cNvSpPr>
          <p:nvPr/>
        </p:nvSpPr>
        <p:spPr bwMode="auto">
          <a:xfrm flipH="1">
            <a:off x="7607300" y="2514600"/>
            <a:ext cx="377825" cy="3778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2226" name="Arc 3"/>
          <p:cNvSpPr>
            <a:spLocks noChangeAspect="1"/>
          </p:cNvSpPr>
          <p:nvPr/>
        </p:nvSpPr>
        <p:spPr bwMode="auto">
          <a:xfrm flipH="1" flipV="1">
            <a:off x="7607300" y="2886075"/>
            <a:ext cx="377825" cy="3778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2227" name="Freeform 4"/>
          <p:cNvSpPr>
            <a:spLocks noChangeAspect="1"/>
          </p:cNvSpPr>
          <p:nvPr/>
        </p:nvSpPr>
        <p:spPr bwMode="auto">
          <a:xfrm>
            <a:off x="1458913" y="1276350"/>
            <a:ext cx="6172200" cy="4514850"/>
          </a:xfrm>
          <a:custGeom>
            <a:avLst/>
            <a:gdLst>
              <a:gd name="T0" fmla="*/ 2147483647 w 4321"/>
              <a:gd name="T1" fmla="*/ 2147483647 h 3191"/>
              <a:gd name="T2" fmla="*/ 2147483647 w 4321"/>
              <a:gd name="T3" fmla="*/ 2147483647 h 3191"/>
              <a:gd name="T4" fmla="*/ 2147483647 w 4321"/>
              <a:gd name="T5" fmla="*/ 2147483647 h 3191"/>
              <a:gd name="T6" fmla="*/ 2147483647 w 4321"/>
              <a:gd name="T7" fmla="*/ 2147483647 h 3191"/>
              <a:gd name="T8" fmla="*/ 2147483647 w 4321"/>
              <a:gd name="T9" fmla="*/ 2147483647 h 3191"/>
              <a:gd name="T10" fmla="*/ 2147483647 w 4321"/>
              <a:gd name="T11" fmla="*/ 2147483647 h 3191"/>
              <a:gd name="T12" fmla="*/ 2147483647 w 4321"/>
              <a:gd name="T13" fmla="*/ 2147483647 h 3191"/>
              <a:gd name="T14" fmla="*/ 2147483647 w 4321"/>
              <a:gd name="T15" fmla="*/ 2147483647 h 3191"/>
              <a:gd name="T16" fmla="*/ 2147483647 w 4321"/>
              <a:gd name="T17" fmla="*/ 2147483647 h 3191"/>
              <a:gd name="T18" fmla="*/ 2147483647 w 4321"/>
              <a:gd name="T19" fmla="*/ 2147483647 h 3191"/>
              <a:gd name="T20" fmla="*/ 2147483647 w 4321"/>
              <a:gd name="T21" fmla="*/ 2147483647 h 3191"/>
              <a:gd name="T22" fmla="*/ 2147483647 w 4321"/>
              <a:gd name="T23" fmla="*/ 2147483647 h 3191"/>
              <a:gd name="T24" fmla="*/ 2147483647 w 4321"/>
              <a:gd name="T25" fmla="*/ 2147483647 h 3191"/>
              <a:gd name="T26" fmla="*/ 2147483647 w 4321"/>
              <a:gd name="T27" fmla="*/ 2147483647 h 3191"/>
              <a:gd name="T28" fmla="*/ 2147483647 w 4321"/>
              <a:gd name="T29" fmla="*/ 2147483647 h 3191"/>
              <a:gd name="T30" fmla="*/ 2147483647 w 4321"/>
              <a:gd name="T31" fmla="*/ 2147483647 h 3191"/>
              <a:gd name="T32" fmla="*/ 2147483647 w 4321"/>
              <a:gd name="T33" fmla="*/ 2147483647 h 3191"/>
              <a:gd name="T34" fmla="*/ 2147483647 w 4321"/>
              <a:gd name="T35" fmla="*/ 2147483647 h 3191"/>
              <a:gd name="T36" fmla="*/ 2147483647 w 4321"/>
              <a:gd name="T37" fmla="*/ 2147483647 h 3191"/>
              <a:gd name="T38" fmla="*/ 2147483647 w 4321"/>
              <a:gd name="T39" fmla="*/ 2147483647 h 3191"/>
              <a:gd name="T40" fmla="*/ 2147483647 w 4321"/>
              <a:gd name="T41" fmla="*/ 2147483647 h 3191"/>
              <a:gd name="T42" fmla="*/ 2147483647 w 4321"/>
              <a:gd name="T43" fmla="*/ 2147483647 h 3191"/>
              <a:gd name="T44" fmla="*/ 2147483647 w 4321"/>
              <a:gd name="T45" fmla="*/ 2147483647 h 3191"/>
              <a:gd name="T46" fmla="*/ 2147483647 w 4321"/>
              <a:gd name="T47" fmla="*/ 2147483647 h 3191"/>
              <a:gd name="T48" fmla="*/ 2147483647 w 4321"/>
              <a:gd name="T49" fmla="*/ 2147483647 h 3191"/>
              <a:gd name="T50" fmla="*/ 2147483647 w 4321"/>
              <a:gd name="T51" fmla="*/ 2147483647 h 3191"/>
              <a:gd name="T52" fmla="*/ 2147483647 w 4321"/>
              <a:gd name="T53" fmla="*/ 2147483647 h 3191"/>
              <a:gd name="T54" fmla="*/ 2147483647 w 4321"/>
              <a:gd name="T55" fmla="*/ 2147483647 h 3191"/>
              <a:gd name="T56" fmla="*/ 2147483647 w 4321"/>
              <a:gd name="T57" fmla="*/ 2147483647 h 3191"/>
              <a:gd name="T58" fmla="*/ 2147483647 w 4321"/>
              <a:gd name="T59" fmla="*/ 2147483647 h 3191"/>
              <a:gd name="T60" fmla="*/ 2147483647 w 4321"/>
              <a:gd name="T61" fmla="*/ 2147483647 h 3191"/>
              <a:gd name="T62" fmla="*/ 2147483647 w 4321"/>
              <a:gd name="T63" fmla="*/ 2147483647 h 3191"/>
              <a:gd name="T64" fmla="*/ 2147483647 w 4321"/>
              <a:gd name="T65" fmla="*/ 2147483647 h 3191"/>
              <a:gd name="T66" fmla="*/ 0 w 4321"/>
              <a:gd name="T67" fmla="*/ 2147483647 h 3191"/>
              <a:gd name="T68" fmla="*/ 2147483647 w 4321"/>
              <a:gd name="T69" fmla="*/ 2147483647 h 3191"/>
              <a:gd name="T70" fmla="*/ 2147483647 w 4321"/>
              <a:gd name="T71" fmla="*/ 2147483647 h 3191"/>
              <a:gd name="T72" fmla="*/ 2147483647 w 4321"/>
              <a:gd name="T73" fmla="*/ 2147483647 h 3191"/>
              <a:gd name="T74" fmla="*/ 2147483647 w 4321"/>
              <a:gd name="T75" fmla="*/ 2147483647 h 3191"/>
              <a:gd name="T76" fmla="*/ 2147483647 w 4321"/>
              <a:gd name="T77" fmla="*/ 2147483647 h 3191"/>
              <a:gd name="T78" fmla="*/ 2147483647 w 4321"/>
              <a:gd name="T79" fmla="*/ 2147483647 h 3191"/>
              <a:gd name="T80" fmla="*/ 2147483647 w 4321"/>
              <a:gd name="T81" fmla="*/ 0 h 3191"/>
              <a:gd name="T82" fmla="*/ 2147483647 w 4321"/>
              <a:gd name="T83" fmla="*/ 2147483647 h 3191"/>
              <a:gd name="T84" fmla="*/ 2147483647 w 4321"/>
              <a:gd name="T85" fmla="*/ 2147483647 h 3191"/>
              <a:gd name="T86" fmla="*/ 2147483647 w 4321"/>
              <a:gd name="T87" fmla="*/ 2147483647 h 3191"/>
              <a:gd name="T88" fmla="*/ 2147483647 w 4321"/>
              <a:gd name="T89" fmla="*/ 2147483647 h 3191"/>
              <a:gd name="T90" fmla="*/ 2147483647 w 4321"/>
              <a:gd name="T91" fmla="*/ 2147483647 h 3191"/>
              <a:gd name="T92" fmla="*/ 2147483647 w 4321"/>
              <a:gd name="T93" fmla="*/ 2147483647 h 319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321"/>
              <a:gd name="T142" fmla="*/ 0 h 3191"/>
              <a:gd name="T143" fmla="*/ 4321 w 4321"/>
              <a:gd name="T144" fmla="*/ 3191 h 3191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321" h="3191">
                <a:moveTo>
                  <a:pt x="3732" y="396"/>
                </a:moveTo>
                <a:cubicBezTo>
                  <a:pt x="3808" y="400"/>
                  <a:pt x="3884" y="399"/>
                  <a:pt x="3960" y="408"/>
                </a:cubicBezTo>
                <a:cubicBezTo>
                  <a:pt x="3976" y="410"/>
                  <a:pt x="4147" y="465"/>
                  <a:pt x="4152" y="468"/>
                </a:cubicBezTo>
                <a:cubicBezTo>
                  <a:pt x="4235" y="523"/>
                  <a:pt x="4197" y="507"/>
                  <a:pt x="4260" y="528"/>
                </a:cubicBezTo>
                <a:cubicBezTo>
                  <a:pt x="4271" y="561"/>
                  <a:pt x="4291" y="601"/>
                  <a:pt x="4260" y="636"/>
                </a:cubicBezTo>
                <a:cubicBezTo>
                  <a:pt x="4231" y="669"/>
                  <a:pt x="4059" y="680"/>
                  <a:pt x="4032" y="684"/>
                </a:cubicBezTo>
                <a:cubicBezTo>
                  <a:pt x="3948" y="695"/>
                  <a:pt x="3851" y="721"/>
                  <a:pt x="3780" y="768"/>
                </a:cubicBezTo>
                <a:cubicBezTo>
                  <a:pt x="3784" y="788"/>
                  <a:pt x="3782" y="810"/>
                  <a:pt x="3792" y="828"/>
                </a:cubicBezTo>
                <a:cubicBezTo>
                  <a:pt x="3800" y="841"/>
                  <a:pt x="3848" y="863"/>
                  <a:pt x="3864" y="864"/>
                </a:cubicBezTo>
                <a:cubicBezTo>
                  <a:pt x="3964" y="871"/>
                  <a:pt x="4064" y="872"/>
                  <a:pt x="4164" y="876"/>
                </a:cubicBezTo>
                <a:cubicBezTo>
                  <a:pt x="4208" y="891"/>
                  <a:pt x="4245" y="898"/>
                  <a:pt x="4284" y="924"/>
                </a:cubicBezTo>
                <a:cubicBezTo>
                  <a:pt x="4292" y="948"/>
                  <a:pt x="4300" y="972"/>
                  <a:pt x="4308" y="996"/>
                </a:cubicBezTo>
                <a:cubicBezTo>
                  <a:pt x="4321" y="1035"/>
                  <a:pt x="4251" y="1066"/>
                  <a:pt x="4224" y="1068"/>
                </a:cubicBezTo>
                <a:cubicBezTo>
                  <a:pt x="4108" y="1075"/>
                  <a:pt x="3992" y="1076"/>
                  <a:pt x="3876" y="1080"/>
                </a:cubicBezTo>
                <a:cubicBezTo>
                  <a:pt x="3864" y="1084"/>
                  <a:pt x="3849" y="1083"/>
                  <a:pt x="3840" y="1092"/>
                </a:cubicBezTo>
                <a:cubicBezTo>
                  <a:pt x="3805" y="1127"/>
                  <a:pt x="3842" y="1176"/>
                  <a:pt x="3876" y="1188"/>
                </a:cubicBezTo>
                <a:cubicBezTo>
                  <a:pt x="3943" y="1212"/>
                  <a:pt x="3999" y="1215"/>
                  <a:pt x="4068" y="1224"/>
                </a:cubicBezTo>
                <a:cubicBezTo>
                  <a:pt x="4123" y="1242"/>
                  <a:pt x="4181" y="1254"/>
                  <a:pt x="4236" y="1272"/>
                </a:cubicBezTo>
                <a:cubicBezTo>
                  <a:pt x="4240" y="1278"/>
                  <a:pt x="4279" y="1330"/>
                  <a:pt x="4272" y="1344"/>
                </a:cubicBezTo>
                <a:cubicBezTo>
                  <a:pt x="4266" y="1355"/>
                  <a:pt x="4248" y="1352"/>
                  <a:pt x="4236" y="1356"/>
                </a:cubicBezTo>
                <a:cubicBezTo>
                  <a:pt x="4164" y="1428"/>
                  <a:pt x="4222" y="1386"/>
                  <a:pt x="4056" y="1404"/>
                </a:cubicBezTo>
                <a:cubicBezTo>
                  <a:pt x="3987" y="1412"/>
                  <a:pt x="3922" y="1425"/>
                  <a:pt x="3864" y="1464"/>
                </a:cubicBezTo>
                <a:cubicBezTo>
                  <a:pt x="3835" y="1550"/>
                  <a:pt x="3886" y="1537"/>
                  <a:pt x="3960" y="1548"/>
                </a:cubicBezTo>
                <a:cubicBezTo>
                  <a:pt x="4003" y="1562"/>
                  <a:pt x="4112" y="1586"/>
                  <a:pt x="4152" y="1608"/>
                </a:cubicBezTo>
                <a:cubicBezTo>
                  <a:pt x="4177" y="1622"/>
                  <a:pt x="4224" y="1656"/>
                  <a:pt x="4224" y="1656"/>
                </a:cubicBezTo>
                <a:cubicBezTo>
                  <a:pt x="4263" y="1715"/>
                  <a:pt x="4259" y="1737"/>
                  <a:pt x="4200" y="1776"/>
                </a:cubicBezTo>
                <a:cubicBezTo>
                  <a:pt x="4172" y="1772"/>
                  <a:pt x="4144" y="1770"/>
                  <a:pt x="4116" y="1764"/>
                </a:cubicBezTo>
                <a:cubicBezTo>
                  <a:pt x="4091" y="1758"/>
                  <a:pt x="4044" y="1740"/>
                  <a:pt x="4044" y="1740"/>
                </a:cubicBezTo>
                <a:cubicBezTo>
                  <a:pt x="3972" y="1748"/>
                  <a:pt x="3908" y="1753"/>
                  <a:pt x="3840" y="1776"/>
                </a:cubicBezTo>
                <a:cubicBezTo>
                  <a:pt x="3832" y="1788"/>
                  <a:pt x="3807" y="1801"/>
                  <a:pt x="3816" y="1812"/>
                </a:cubicBezTo>
                <a:cubicBezTo>
                  <a:pt x="3832" y="1832"/>
                  <a:pt x="3864" y="1828"/>
                  <a:pt x="3888" y="1836"/>
                </a:cubicBezTo>
                <a:cubicBezTo>
                  <a:pt x="4005" y="1875"/>
                  <a:pt x="4090" y="1876"/>
                  <a:pt x="4224" y="1884"/>
                </a:cubicBezTo>
                <a:cubicBezTo>
                  <a:pt x="4236" y="1888"/>
                  <a:pt x="4257" y="1884"/>
                  <a:pt x="4260" y="1896"/>
                </a:cubicBezTo>
                <a:cubicBezTo>
                  <a:pt x="4278" y="1959"/>
                  <a:pt x="4227" y="1999"/>
                  <a:pt x="4176" y="2016"/>
                </a:cubicBezTo>
                <a:cubicBezTo>
                  <a:pt x="4071" y="2051"/>
                  <a:pt x="3959" y="2049"/>
                  <a:pt x="3852" y="2076"/>
                </a:cubicBezTo>
                <a:cubicBezTo>
                  <a:pt x="3860" y="2088"/>
                  <a:pt x="3864" y="2104"/>
                  <a:pt x="3876" y="2112"/>
                </a:cubicBezTo>
                <a:cubicBezTo>
                  <a:pt x="3929" y="2145"/>
                  <a:pt x="4042" y="2163"/>
                  <a:pt x="4104" y="2172"/>
                </a:cubicBezTo>
                <a:cubicBezTo>
                  <a:pt x="4128" y="2180"/>
                  <a:pt x="4152" y="2188"/>
                  <a:pt x="4176" y="2196"/>
                </a:cubicBezTo>
                <a:cubicBezTo>
                  <a:pt x="4188" y="2200"/>
                  <a:pt x="4212" y="2208"/>
                  <a:pt x="4212" y="2208"/>
                </a:cubicBezTo>
                <a:cubicBezTo>
                  <a:pt x="4220" y="2232"/>
                  <a:pt x="4244" y="2256"/>
                  <a:pt x="4236" y="2280"/>
                </a:cubicBezTo>
                <a:cubicBezTo>
                  <a:pt x="4194" y="2405"/>
                  <a:pt x="3891" y="2339"/>
                  <a:pt x="3852" y="2340"/>
                </a:cubicBezTo>
                <a:cubicBezTo>
                  <a:pt x="3844" y="2352"/>
                  <a:pt x="3830" y="2362"/>
                  <a:pt x="3828" y="2376"/>
                </a:cubicBezTo>
                <a:cubicBezTo>
                  <a:pt x="3826" y="2392"/>
                  <a:pt x="3830" y="2411"/>
                  <a:pt x="3840" y="2424"/>
                </a:cubicBezTo>
                <a:cubicBezTo>
                  <a:pt x="3848" y="2434"/>
                  <a:pt x="3864" y="2433"/>
                  <a:pt x="3876" y="2436"/>
                </a:cubicBezTo>
                <a:cubicBezTo>
                  <a:pt x="3927" y="2451"/>
                  <a:pt x="3980" y="2460"/>
                  <a:pt x="4032" y="2472"/>
                </a:cubicBezTo>
                <a:cubicBezTo>
                  <a:pt x="4052" y="2476"/>
                  <a:pt x="4072" y="2479"/>
                  <a:pt x="4092" y="2484"/>
                </a:cubicBezTo>
                <a:cubicBezTo>
                  <a:pt x="4116" y="2491"/>
                  <a:pt x="4164" y="2508"/>
                  <a:pt x="4164" y="2508"/>
                </a:cubicBezTo>
                <a:cubicBezTo>
                  <a:pt x="4196" y="2604"/>
                  <a:pt x="4148" y="2492"/>
                  <a:pt x="4212" y="2556"/>
                </a:cubicBezTo>
                <a:cubicBezTo>
                  <a:pt x="4221" y="2565"/>
                  <a:pt x="4218" y="2581"/>
                  <a:pt x="4224" y="2592"/>
                </a:cubicBezTo>
                <a:cubicBezTo>
                  <a:pt x="4230" y="2605"/>
                  <a:pt x="4240" y="2616"/>
                  <a:pt x="4248" y="2628"/>
                </a:cubicBezTo>
                <a:cubicBezTo>
                  <a:pt x="4084" y="2683"/>
                  <a:pt x="3922" y="2659"/>
                  <a:pt x="3744" y="2664"/>
                </a:cubicBezTo>
                <a:cubicBezTo>
                  <a:pt x="3613" y="2708"/>
                  <a:pt x="3812" y="2638"/>
                  <a:pt x="3672" y="2700"/>
                </a:cubicBezTo>
                <a:cubicBezTo>
                  <a:pt x="3627" y="2720"/>
                  <a:pt x="3575" y="2732"/>
                  <a:pt x="3528" y="2748"/>
                </a:cubicBezTo>
                <a:cubicBezTo>
                  <a:pt x="3443" y="2776"/>
                  <a:pt x="3353" y="2820"/>
                  <a:pt x="3264" y="2832"/>
                </a:cubicBezTo>
                <a:cubicBezTo>
                  <a:pt x="3220" y="2838"/>
                  <a:pt x="3176" y="2840"/>
                  <a:pt x="3132" y="2844"/>
                </a:cubicBezTo>
                <a:cubicBezTo>
                  <a:pt x="3001" y="2870"/>
                  <a:pt x="2875" y="2910"/>
                  <a:pt x="2748" y="2952"/>
                </a:cubicBezTo>
                <a:cubicBezTo>
                  <a:pt x="2703" y="2967"/>
                  <a:pt x="2656" y="3012"/>
                  <a:pt x="2604" y="3012"/>
                </a:cubicBezTo>
                <a:cubicBezTo>
                  <a:pt x="2148" y="3016"/>
                  <a:pt x="1692" y="3020"/>
                  <a:pt x="1236" y="3024"/>
                </a:cubicBezTo>
                <a:cubicBezTo>
                  <a:pt x="1170" y="3035"/>
                  <a:pt x="1128" y="3048"/>
                  <a:pt x="1068" y="3072"/>
                </a:cubicBezTo>
                <a:cubicBezTo>
                  <a:pt x="1045" y="3081"/>
                  <a:pt x="996" y="3096"/>
                  <a:pt x="996" y="3096"/>
                </a:cubicBezTo>
                <a:cubicBezTo>
                  <a:pt x="932" y="3191"/>
                  <a:pt x="842" y="3139"/>
                  <a:pt x="720" y="3132"/>
                </a:cubicBezTo>
                <a:cubicBezTo>
                  <a:pt x="724" y="3092"/>
                  <a:pt x="743" y="3051"/>
                  <a:pt x="732" y="3012"/>
                </a:cubicBezTo>
                <a:cubicBezTo>
                  <a:pt x="728" y="2996"/>
                  <a:pt x="700" y="3002"/>
                  <a:pt x="684" y="3000"/>
                </a:cubicBezTo>
                <a:cubicBezTo>
                  <a:pt x="568" y="2988"/>
                  <a:pt x="452" y="2985"/>
                  <a:pt x="336" y="2976"/>
                </a:cubicBezTo>
                <a:cubicBezTo>
                  <a:pt x="279" y="2962"/>
                  <a:pt x="229" y="2949"/>
                  <a:pt x="180" y="2916"/>
                </a:cubicBezTo>
                <a:cubicBezTo>
                  <a:pt x="148" y="2868"/>
                  <a:pt x="118" y="2807"/>
                  <a:pt x="84" y="2760"/>
                </a:cubicBezTo>
                <a:cubicBezTo>
                  <a:pt x="74" y="2746"/>
                  <a:pt x="58" y="2737"/>
                  <a:pt x="48" y="2724"/>
                </a:cubicBezTo>
                <a:cubicBezTo>
                  <a:pt x="30" y="2701"/>
                  <a:pt x="0" y="2652"/>
                  <a:pt x="0" y="2652"/>
                </a:cubicBezTo>
                <a:cubicBezTo>
                  <a:pt x="4" y="2124"/>
                  <a:pt x="4" y="1596"/>
                  <a:pt x="12" y="1068"/>
                </a:cubicBezTo>
                <a:cubicBezTo>
                  <a:pt x="14" y="964"/>
                  <a:pt x="20" y="859"/>
                  <a:pt x="36" y="756"/>
                </a:cubicBezTo>
                <a:cubicBezTo>
                  <a:pt x="39" y="739"/>
                  <a:pt x="62" y="733"/>
                  <a:pt x="72" y="720"/>
                </a:cubicBezTo>
                <a:cubicBezTo>
                  <a:pt x="90" y="697"/>
                  <a:pt x="104" y="672"/>
                  <a:pt x="120" y="648"/>
                </a:cubicBezTo>
                <a:cubicBezTo>
                  <a:pt x="188" y="546"/>
                  <a:pt x="232" y="405"/>
                  <a:pt x="336" y="336"/>
                </a:cubicBezTo>
                <a:cubicBezTo>
                  <a:pt x="344" y="324"/>
                  <a:pt x="349" y="309"/>
                  <a:pt x="360" y="300"/>
                </a:cubicBezTo>
                <a:cubicBezTo>
                  <a:pt x="382" y="281"/>
                  <a:pt x="432" y="252"/>
                  <a:pt x="432" y="252"/>
                </a:cubicBezTo>
                <a:cubicBezTo>
                  <a:pt x="461" y="209"/>
                  <a:pt x="484" y="173"/>
                  <a:pt x="528" y="144"/>
                </a:cubicBezTo>
                <a:cubicBezTo>
                  <a:pt x="536" y="132"/>
                  <a:pt x="541" y="117"/>
                  <a:pt x="552" y="108"/>
                </a:cubicBezTo>
                <a:cubicBezTo>
                  <a:pt x="562" y="100"/>
                  <a:pt x="577" y="102"/>
                  <a:pt x="588" y="96"/>
                </a:cubicBezTo>
                <a:cubicBezTo>
                  <a:pt x="601" y="90"/>
                  <a:pt x="611" y="78"/>
                  <a:pt x="624" y="72"/>
                </a:cubicBezTo>
                <a:cubicBezTo>
                  <a:pt x="647" y="62"/>
                  <a:pt x="672" y="56"/>
                  <a:pt x="696" y="48"/>
                </a:cubicBezTo>
                <a:cubicBezTo>
                  <a:pt x="710" y="43"/>
                  <a:pt x="719" y="30"/>
                  <a:pt x="732" y="24"/>
                </a:cubicBezTo>
                <a:cubicBezTo>
                  <a:pt x="755" y="14"/>
                  <a:pt x="804" y="0"/>
                  <a:pt x="804" y="0"/>
                </a:cubicBezTo>
                <a:cubicBezTo>
                  <a:pt x="841" y="25"/>
                  <a:pt x="884" y="54"/>
                  <a:pt x="924" y="72"/>
                </a:cubicBezTo>
                <a:cubicBezTo>
                  <a:pt x="947" y="82"/>
                  <a:pt x="996" y="96"/>
                  <a:pt x="996" y="96"/>
                </a:cubicBezTo>
                <a:cubicBezTo>
                  <a:pt x="1028" y="48"/>
                  <a:pt x="1048" y="38"/>
                  <a:pt x="1104" y="24"/>
                </a:cubicBezTo>
                <a:cubicBezTo>
                  <a:pt x="1294" y="31"/>
                  <a:pt x="1422" y="41"/>
                  <a:pt x="1596" y="60"/>
                </a:cubicBezTo>
                <a:cubicBezTo>
                  <a:pt x="1687" y="83"/>
                  <a:pt x="1780" y="88"/>
                  <a:pt x="1872" y="108"/>
                </a:cubicBezTo>
                <a:cubicBezTo>
                  <a:pt x="1933" y="122"/>
                  <a:pt x="2019" y="139"/>
                  <a:pt x="2076" y="168"/>
                </a:cubicBezTo>
                <a:cubicBezTo>
                  <a:pt x="2124" y="192"/>
                  <a:pt x="2100" y="199"/>
                  <a:pt x="2160" y="204"/>
                </a:cubicBezTo>
                <a:cubicBezTo>
                  <a:pt x="2236" y="211"/>
                  <a:pt x="2312" y="212"/>
                  <a:pt x="2388" y="216"/>
                </a:cubicBezTo>
                <a:cubicBezTo>
                  <a:pt x="2497" y="252"/>
                  <a:pt x="2579" y="296"/>
                  <a:pt x="2676" y="360"/>
                </a:cubicBezTo>
                <a:cubicBezTo>
                  <a:pt x="2687" y="367"/>
                  <a:pt x="2753" y="382"/>
                  <a:pt x="2760" y="384"/>
                </a:cubicBezTo>
                <a:cubicBezTo>
                  <a:pt x="2873" y="416"/>
                  <a:pt x="2991" y="433"/>
                  <a:pt x="3108" y="444"/>
                </a:cubicBezTo>
                <a:cubicBezTo>
                  <a:pt x="3973" y="425"/>
                  <a:pt x="3440" y="469"/>
                  <a:pt x="3732" y="396"/>
                </a:cubicBezTo>
                <a:close/>
              </a:path>
            </a:pathLst>
          </a:custGeom>
          <a:solidFill>
            <a:srgbClr val="FFCC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2228" name="Line 5"/>
          <p:cNvSpPr>
            <a:spLocks noChangeAspect="1" noChangeShapeType="1"/>
          </p:cNvSpPr>
          <p:nvPr/>
        </p:nvSpPr>
        <p:spPr bwMode="auto">
          <a:xfrm>
            <a:off x="2470150" y="5505450"/>
            <a:ext cx="874713" cy="44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2229" name="Rectangle 6"/>
          <p:cNvSpPr>
            <a:spLocks noChangeAspect="1" noChangeArrowheads="1"/>
          </p:cNvSpPr>
          <p:nvPr/>
        </p:nvSpPr>
        <p:spPr bwMode="auto">
          <a:xfrm>
            <a:off x="2281238" y="5565775"/>
            <a:ext cx="1063625" cy="231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2230" name="Rectangle 7"/>
          <p:cNvSpPr>
            <a:spLocks noChangeAspect="1" noChangeArrowheads="1"/>
          </p:cNvSpPr>
          <p:nvPr/>
        </p:nvSpPr>
        <p:spPr bwMode="auto">
          <a:xfrm>
            <a:off x="2333625" y="5551488"/>
            <a:ext cx="342900" cy="1857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52231" name="Group 8"/>
          <p:cNvGrpSpPr>
            <a:grpSpLocks/>
          </p:cNvGrpSpPr>
          <p:nvPr/>
        </p:nvGrpSpPr>
        <p:grpSpPr bwMode="auto">
          <a:xfrm rot="-589263">
            <a:off x="2781300" y="1533525"/>
            <a:ext cx="2879725" cy="1741488"/>
            <a:chOff x="1596" y="1038"/>
            <a:chExt cx="1814" cy="1097"/>
          </a:xfrm>
        </p:grpSpPr>
        <p:sp>
          <p:nvSpPr>
            <p:cNvPr id="52304" name="Freeform 9"/>
            <p:cNvSpPr>
              <a:spLocks/>
            </p:cNvSpPr>
            <p:nvPr/>
          </p:nvSpPr>
          <p:spPr bwMode="auto">
            <a:xfrm>
              <a:off x="1788" y="1196"/>
              <a:ext cx="715" cy="663"/>
            </a:xfrm>
            <a:custGeom>
              <a:avLst/>
              <a:gdLst>
                <a:gd name="T0" fmla="*/ 84 w 715"/>
                <a:gd name="T1" fmla="*/ 112 h 663"/>
                <a:gd name="T2" fmla="*/ 60 w 715"/>
                <a:gd name="T3" fmla="*/ 184 h 663"/>
                <a:gd name="T4" fmla="*/ 0 w 715"/>
                <a:gd name="T5" fmla="*/ 292 h 663"/>
                <a:gd name="T6" fmla="*/ 84 w 715"/>
                <a:gd name="T7" fmla="*/ 508 h 663"/>
                <a:gd name="T8" fmla="*/ 300 w 715"/>
                <a:gd name="T9" fmla="*/ 652 h 663"/>
                <a:gd name="T10" fmla="*/ 468 w 715"/>
                <a:gd name="T11" fmla="*/ 640 h 663"/>
                <a:gd name="T12" fmla="*/ 516 w 715"/>
                <a:gd name="T13" fmla="*/ 532 h 663"/>
                <a:gd name="T14" fmla="*/ 552 w 715"/>
                <a:gd name="T15" fmla="*/ 520 h 663"/>
                <a:gd name="T16" fmla="*/ 624 w 715"/>
                <a:gd name="T17" fmla="*/ 472 h 663"/>
                <a:gd name="T18" fmla="*/ 648 w 715"/>
                <a:gd name="T19" fmla="*/ 124 h 663"/>
                <a:gd name="T20" fmla="*/ 480 w 715"/>
                <a:gd name="T21" fmla="*/ 112 h 663"/>
                <a:gd name="T22" fmla="*/ 384 w 715"/>
                <a:gd name="T23" fmla="*/ 100 h 663"/>
                <a:gd name="T24" fmla="*/ 84 w 715"/>
                <a:gd name="T25" fmla="*/ 112 h 6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5"/>
                <a:gd name="T40" fmla="*/ 0 h 663"/>
                <a:gd name="T41" fmla="*/ 715 w 715"/>
                <a:gd name="T42" fmla="*/ 663 h 66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5" h="663">
                  <a:moveTo>
                    <a:pt x="84" y="112"/>
                  </a:moveTo>
                  <a:cubicBezTo>
                    <a:pt x="76" y="136"/>
                    <a:pt x="74" y="163"/>
                    <a:pt x="60" y="184"/>
                  </a:cubicBezTo>
                  <a:cubicBezTo>
                    <a:pt x="5" y="267"/>
                    <a:pt x="21" y="229"/>
                    <a:pt x="0" y="292"/>
                  </a:cubicBezTo>
                  <a:cubicBezTo>
                    <a:pt x="10" y="390"/>
                    <a:pt x="1" y="453"/>
                    <a:pt x="84" y="508"/>
                  </a:cubicBezTo>
                  <a:cubicBezTo>
                    <a:pt x="130" y="578"/>
                    <a:pt x="221" y="626"/>
                    <a:pt x="300" y="652"/>
                  </a:cubicBezTo>
                  <a:cubicBezTo>
                    <a:pt x="356" y="648"/>
                    <a:pt x="417" y="663"/>
                    <a:pt x="468" y="640"/>
                  </a:cubicBezTo>
                  <a:cubicBezTo>
                    <a:pt x="504" y="624"/>
                    <a:pt x="485" y="557"/>
                    <a:pt x="516" y="532"/>
                  </a:cubicBezTo>
                  <a:cubicBezTo>
                    <a:pt x="526" y="524"/>
                    <a:pt x="541" y="526"/>
                    <a:pt x="552" y="520"/>
                  </a:cubicBezTo>
                  <a:cubicBezTo>
                    <a:pt x="577" y="506"/>
                    <a:pt x="624" y="472"/>
                    <a:pt x="624" y="472"/>
                  </a:cubicBezTo>
                  <a:cubicBezTo>
                    <a:pt x="688" y="376"/>
                    <a:pt x="715" y="231"/>
                    <a:pt x="648" y="124"/>
                  </a:cubicBezTo>
                  <a:cubicBezTo>
                    <a:pt x="618" y="76"/>
                    <a:pt x="536" y="117"/>
                    <a:pt x="480" y="112"/>
                  </a:cubicBezTo>
                  <a:cubicBezTo>
                    <a:pt x="448" y="109"/>
                    <a:pt x="416" y="104"/>
                    <a:pt x="384" y="100"/>
                  </a:cubicBezTo>
                  <a:cubicBezTo>
                    <a:pt x="298" y="71"/>
                    <a:pt x="84" y="0"/>
                    <a:pt x="84" y="112"/>
                  </a:cubicBezTo>
                  <a:close/>
                </a:path>
              </a:pathLst>
            </a:custGeom>
            <a:solidFill>
              <a:srgbClr val="CC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2305" name="Freeform 10"/>
            <p:cNvSpPr>
              <a:spLocks/>
            </p:cNvSpPr>
            <p:nvPr/>
          </p:nvSpPr>
          <p:spPr bwMode="auto">
            <a:xfrm>
              <a:off x="1596" y="1130"/>
              <a:ext cx="283" cy="688"/>
            </a:xfrm>
            <a:custGeom>
              <a:avLst/>
              <a:gdLst>
                <a:gd name="T0" fmla="*/ 156 w 283"/>
                <a:gd name="T1" fmla="*/ 10 h 688"/>
                <a:gd name="T2" fmla="*/ 72 w 283"/>
                <a:gd name="T3" fmla="*/ 106 h 688"/>
                <a:gd name="T4" fmla="*/ 48 w 283"/>
                <a:gd name="T5" fmla="*/ 178 h 688"/>
                <a:gd name="T6" fmla="*/ 24 w 283"/>
                <a:gd name="T7" fmla="*/ 214 h 688"/>
                <a:gd name="T8" fmla="*/ 0 w 283"/>
                <a:gd name="T9" fmla="*/ 286 h 688"/>
                <a:gd name="T10" fmla="*/ 12 w 283"/>
                <a:gd name="T11" fmla="*/ 562 h 688"/>
                <a:gd name="T12" fmla="*/ 108 w 283"/>
                <a:gd name="T13" fmla="*/ 622 h 688"/>
                <a:gd name="T14" fmla="*/ 144 w 283"/>
                <a:gd name="T15" fmla="*/ 634 h 688"/>
                <a:gd name="T16" fmla="*/ 156 w 283"/>
                <a:gd name="T17" fmla="*/ 682 h 688"/>
                <a:gd name="T18" fmla="*/ 204 w 283"/>
                <a:gd name="T19" fmla="*/ 610 h 688"/>
                <a:gd name="T20" fmla="*/ 192 w 283"/>
                <a:gd name="T21" fmla="*/ 562 h 688"/>
                <a:gd name="T22" fmla="*/ 144 w 283"/>
                <a:gd name="T23" fmla="*/ 502 h 688"/>
                <a:gd name="T24" fmla="*/ 228 w 283"/>
                <a:gd name="T25" fmla="*/ 118 h 688"/>
                <a:gd name="T26" fmla="*/ 276 w 283"/>
                <a:gd name="T27" fmla="*/ 46 h 688"/>
                <a:gd name="T28" fmla="*/ 264 w 283"/>
                <a:gd name="T29" fmla="*/ 10 h 688"/>
                <a:gd name="T30" fmla="*/ 156 w 283"/>
                <a:gd name="T31" fmla="*/ 10 h 68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83"/>
                <a:gd name="T49" fmla="*/ 0 h 688"/>
                <a:gd name="T50" fmla="*/ 283 w 283"/>
                <a:gd name="T51" fmla="*/ 688 h 68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83" h="688">
                  <a:moveTo>
                    <a:pt x="156" y="10"/>
                  </a:moveTo>
                  <a:cubicBezTo>
                    <a:pt x="96" y="50"/>
                    <a:pt x="128" y="22"/>
                    <a:pt x="72" y="106"/>
                  </a:cubicBezTo>
                  <a:cubicBezTo>
                    <a:pt x="58" y="127"/>
                    <a:pt x="62" y="157"/>
                    <a:pt x="48" y="178"/>
                  </a:cubicBezTo>
                  <a:cubicBezTo>
                    <a:pt x="40" y="190"/>
                    <a:pt x="30" y="201"/>
                    <a:pt x="24" y="214"/>
                  </a:cubicBezTo>
                  <a:cubicBezTo>
                    <a:pt x="14" y="237"/>
                    <a:pt x="0" y="286"/>
                    <a:pt x="0" y="286"/>
                  </a:cubicBezTo>
                  <a:cubicBezTo>
                    <a:pt x="4" y="378"/>
                    <a:pt x="1" y="471"/>
                    <a:pt x="12" y="562"/>
                  </a:cubicBezTo>
                  <a:cubicBezTo>
                    <a:pt x="17" y="608"/>
                    <a:pt x="80" y="613"/>
                    <a:pt x="108" y="622"/>
                  </a:cubicBezTo>
                  <a:cubicBezTo>
                    <a:pt x="120" y="626"/>
                    <a:pt x="144" y="634"/>
                    <a:pt x="144" y="634"/>
                  </a:cubicBezTo>
                  <a:cubicBezTo>
                    <a:pt x="148" y="650"/>
                    <a:pt x="141" y="688"/>
                    <a:pt x="156" y="682"/>
                  </a:cubicBezTo>
                  <a:cubicBezTo>
                    <a:pt x="183" y="671"/>
                    <a:pt x="204" y="610"/>
                    <a:pt x="204" y="610"/>
                  </a:cubicBezTo>
                  <a:cubicBezTo>
                    <a:pt x="200" y="594"/>
                    <a:pt x="201" y="576"/>
                    <a:pt x="192" y="562"/>
                  </a:cubicBezTo>
                  <a:cubicBezTo>
                    <a:pt x="120" y="453"/>
                    <a:pt x="183" y="620"/>
                    <a:pt x="144" y="502"/>
                  </a:cubicBezTo>
                  <a:cubicBezTo>
                    <a:pt x="149" y="353"/>
                    <a:pt x="69" y="158"/>
                    <a:pt x="228" y="118"/>
                  </a:cubicBezTo>
                  <a:cubicBezTo>
                    <a:pt x="244" y="94"/>
                    <a:pt x="260" y="70"/>
                    <a:pt x="276" y="46"/>
                  </a:cubicBezTo>
                  <a:cubicBezTo>
                    <a:pt x="283" y="35"/>
                    <a:pt x="276" y="14"/>
                    <a:pt x="264" y="10"/>
                  </a:cubicBezTo>
                  <a:cubicBezTo>
                    <a:pt x="230" y="0"/>
                    <a:pt x="192" y="10"/>
                    <a:pt x="156" y="10"/>
                  </a:cubicBezTo>
                  <a:close/>
                </a:path>
              </a:pathLst>
            </a:custGeom>
            <a:solidFill>
              <a:srgbClr val="CC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2306" name="Freeform 11"/>
            <p:cNvSpPr>
              <a:spLocks/>
            </p:cNvSpPr>
            <p:nvPr/>
          </p:nvSpPr>
          <p:spPr bwMode="auto">
            <a:xfrm>
              <a:off x="1920" y="1038"/>
              <a:ext cx="709" cy="319"/>
            </a:xfrm>
            <a:custGeom>
              <a:avLst/>
              <a:gdLst>
                <a:gd name="T0" fmla="*/ 96 w 709"/>
                <a:gd name="T1" fmla="*/ 30 h 319"/>
                <a:gd name="T2" fmla="*/ 0 w 709"/>
                <a:gd name="T3" fmla="*/ 90 h 319"/>
                <a:gd name="T4" fmla="*/ 204 w 709"/>
                <a:gd name="T5" fmla="*/ 162 h 319"/>
                <a:gd name="T6" fmla="*/ 516 w 709"/>
                <a:gd name="T7" fmla="*/ 222 h 319"/>
                <a:gd name="T8" fmla="*/ 612 w 709"/>
                <a:gd name="T9" fmla="*/ 318 h 319"/>
                <a:gd name="T10" fmla="*/ 660 w 709"/>
                <a:gd name="T11" fmla="*/ 186 h 319"/>
                <a:gd name="T12" fmla="*/ 576 w 709"/>
                <a:gd name="T13" fmla="*/ 162 h 319"/>
                <a:gd name="T14" fmla="*/ 408 w 709"/>
                <a:gd name="T15" fmla="*/ 102 h 319"/>
                <a:gd name="T16" fmla="*/ 204 w 709"/>
                <a:gd name="T17" fmla="*/ 66 h 319"/>
                <a:gd name="T18" fmla="*/ 168 w 709"/>
                <a:gd name="T19" fmla="*/ 54 h 319"/>
                <a:gd name="T20" fmla="*/ 132 w 709"/>
                <a:gd name="T21" fmla="*/ 30 h 319"/>
                <a:gd name="T22" fmla="*/ 96 w 709"/>
                <a:gd name="T23" fmla="*/ 30 h 3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09"/>
                <a:gd name="T37" fmla="*/ 0 h 319"/>
                <a:gd name="T38" fmla="*/ 709 w 709"/>
                <a:gd name="T39" fmla="*/ 319 h 3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09" h="319">
                  <a:moveTo>
                    <a:pt x="96" y="30"/>
                  </a:moveTo>
                  <a:cubicBezTo>
                    <a:pt x="39" y="44"/>
                    <a:pt x="19" y="32"/>
                    <a:pt x="0" y="90"/>
                  </a:cubicBezTo>
                  <a:cubicBezTo>
                    <a:pt x="48" y="163"/>
                    <a:pt x="124" y="153"/>
                    <a:pt x="204" y="162"/>
                  </a:cubicBezTo>
                  <a:cubicBezTo>
                    <a:pt x="316" y="199"/>
                    <a:pt x="393" y="212"/>
                    <a:pt x="516" y="222"/>
                  </a:cubicBezTo>
                  <a:cubicBezTo>
                    <a:pt x="551" y="257"/>
                    <a:pt x="571" y="291"/>
                    <a:pt x="612" y="318"/>
                  </a:cubicBezTo>
                  <a:cubicBezTo>
                    <a:pt x="694" y="302"/>
                    <a:pt x="709" y="319"/>
                    <a:pt x="660" y="186"/>
                  </a:cubicBezTo>
                  <a:cubicBezTo>
                    <a:pt x="658" y="182"/>
                    <a:pt x="596" y="167"/>
                    <a:pt x="576" y="162"/>
                  </a:cubicBezTo>
                  <a:cubicBezTo>
                    <a:pt x="551" y="88"/>
                    <a:pt x="487" y="110"/>
                    <a:pt x="408" y="102"/>
                  </a:cubicBezTo>
                  <a:cubicBezTo>
                    <a:pt x="340" y="79"/>
                    <a:pt x="276" y="74"/>
                    <a:pt x="204" y="66"/>
                  </a:cubicBezTo>
                  <a:cubicBezTo>
                    <a:pt x="192" y="62"/>
                    <a:pt x="179" y="60"/>
                    <a:pt x="168" y="54"/>
                  </a:cubicBezTo>
                  <a:cubicBezTo>
                    <a:pt x="155" y="48"/>
                    <a:pt x="145" y="36"/>
                    <a:pt x="132" y="30"/>
                  </a:cubicBezTo>
                  <a:cubicBezTo>
                    <a:pt x="62" y="0"/>
                    <a:pt x="78" y="12"/>
                    <a:pt x="96" y="30"/>
                  </a:cubicBezTo>
                  <a:close/>
                </a:path>
              </a:pathLst>
            </a:custGeom>
            <a:solidFill>
              <a:srgbClr val="CC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2307" name="Freeform 12"/>
            <p:cNvSpPr>
              <a:spLocks/>
            </p:cNvSpPr>
            <p:nvPr/>
          </p:nvSpPr>
          <p:spPr bwMode="auto">
            <a:xfrm>
              <a:off x="1764" y="1802"/>
              <a:ext cx="722" cy="240"/>
            </a:xfrm>
            <a:custGeom>
              <a:avLst/>
              <a:gdLst>
                <a:gd name="T0" fmla="*/ 168 w 722"/>
                <a:gd name="T1" fmla="*/ 10 h 240"/>
                <a:gd name="T2" fmla="*/ 0 w 722"/>
                <a:gd name="T3" fmla="*/ 82 h 240"/>
                <a:gd name="T4" fmla="*/ 12 w 722"/>
                <a:gd name="T5" fmla="*/ 118 h 240"/>
                <a:gd name="T6" fmla="*/ 84 w 722"/>
                <a:gd name="T7" fmla="*/ 142 h 240"/>
                <a:gd name="T8" fmla="*/ 120 w 722"/>
                <a:gd name="T9" fmla="*/ 166 h 240"/>
                <a:gd name="T10" fmla="*/ 228 w 722"/>
                <a:gd name="T11" fmla="*/ 202 h 240"/>
                <a:gd name="T12" fmla="*/ 300 w 722"/>
                <a:gd name="T13" fmla="*/ 226 h 240"/>
                <a:gd name="T14" fmla="*/ 336 w 722"/>
                <a:gd name="T15" fmla="*/ 238 h 240"/>
                <a:gd name="T16" fmla="*/ 516 w 722"/>
                <a:gd name="T17" fmla="*/ 226 h 240"/>
                <a:gd name="T18" fmla="*/ 588 w 722"/>
                <a:gd name="T19" fmla="*/ 178 h 240"/>
                <a:gd name="T20" fmla="*/ 648 w 722"/>
                <a:gd name="T21" fmla="*/ 70 h 240"/>
                <a:gd name="T22" fmla="*/ 672 w 722"/>
                <a:gd name="T23" fmla="*/ 34 h 240"/>
                <a:gd name="T24" fmla="*/ 708 w 722"/>
                <a:gd name="T25" fmla="*/ 10 h 240"/>
                <a:gd name="T26" fmla="*/ 588 w 722"/>
                <a:gd name="T27" fmla="*/ 22 h 240"/>
                <a:gd name="T28" fmla="*/ 528 w 722"/>
                <a:gd name="T29" fmla="*/ 106 h 240"/>
                <a:gd name="T30" fmla="*/ 492 w 722"/>
                <a:gd name="T31" fmla="*/ 142 h 240"/>
                <a:gd name="T32" fmla="*/ 180 w 722"/>
                <a:gd name="T33" fmla="*/ 106 h 240"/>
                <a:gd name="T34" fmla="*/ 168 w 722"/>
                <a:gd name="T35" fmla="*/ 10 h 2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2"/>
                <a:gd name="T55" fmla="*/ 0 h 240"/>
                <a:gd name="T56" fmla="*/ 722 w 722"/>
                <a:gd name="T57" fmla="*/ 240 h 2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2" h="240">
                  <a:moveTo>
                    <a:pt x="168" y="10"/>
                  </a:moveTo>
                  <a:cubicBezTo>
                    <a:pt x="81" y="19"/>
                    <a:pt x="27" y="0"/>
                    <a:pt x="0" y="82"/>
                  </a:cubicBezTo>
                  <a:cubicBezTo>
                    <a:pt x="4" y="94"/>
                    <a:pt x="2" y="111"/>
                    <a:pt x="12" y="118"/>
                  </a:cubicBezTo>
                  <a:cubicBezTo>
                    <a:pt x="33" y="133"/>
                    <a:pt x="60" y="134"/>
                    <a:pt x="84" y="142"/>
                  </a:cubicBezTo>
                  <a:cubicBezTo>
                    <a:pt x="98" y="147"/>
                    <a:pt x="107" y="160"/>
                    <a:pt x="120" y="166"/>
                  </a:cubicBezTo>
                  <a:cubicBezTo>
                    <a:pt x="120" y="166"/>
                    <a:pt x="210" y="196"/>
                    <a:pt x="228" y="202"/>
                  </a:cubicBezTo>
                  <a:cubicBezTo>
                    <a:pt x="252" y="210"/>
                    <a:pt x="276" y="218"/>
                    <a:pt x="300" y="226"/>
                  </a:cubicBezTo>
                  <a:cubicBezTo>
                    <a:pt x="312" y="230"/>
                    <a:pt x="336" y="238"/>
                    <a:pt x="336" y="238"/>
                  </a:cubicBezTo>
                  <a:cubicBezTo>
                    <a:pt x="396" y="234"/>
                    <a:pt x="458" y="240"/>
                    <a:pt x="516" y="226"/>
                  </a:cubicBezTo>
                  <a:cubicBezTo>
                    <a:pt x="544" y="219"/>
                    <a:pt x="588" y="178"/>
                    <a:pt x="588" y="178"/>
                  </a:cubicBezTo>
                  <a:cubicBezTo>
                    <a:pt x="609" y="115"/>
                    <a:pt x="593" y="153"/>
                    <a:pt x="648" y="70"/>
                  </a:cubicBezTo>
                  <a:cubicBezTo>
                    <a:pt x="656" y="58"/>
                    <a:pt x="664" y="46"/>
                    <a:pt x="672" y="34"/>
                  </a:cubicBezTo>
                  <a:cubicBezTo>
                    <a:pt x="680" y="22"/>
                    <a:pt x="722" y="12"/>
                    <a:pt x="708" y="10"/>
                  </a:cubicBezTo>
                  <a:cubicBezTo>
                    <a:pt x="668" y="4"/>
                    <a:pt x="628" y="18"/>
                    <a:pt x="588" y="22"/>
                  </a:cubicBezTo>
                  <a:cubicBezTo>
                    <a:pt x="560" y="106"/>
                    <a:pt x="588" y="86"/>
                    <a:pt x="528" y="106"/>
                  </a:cubicBezTo>
                  <a:cubicBezTo>
                    <a:pt x="516" y="118"/>
                    <a:pt x="509" y="140"/>
                    <a:pt x="492" y="142"/>
                  </a:cubicBezTo>
                  <a:cubicBezTo>
                    <a:pt x="393" y="153"/>
                    <a:pt x="278" y="126"/>
                    <a:pt x="180" y="106"/>
                  </a:cubicBezTo>
                  <a:cubicBezTo>
                    <a:pt x="119" y="66"/>
                    <a:pt x="116" y="62"/>
                    <a:pt x="168" y="10"/>
                  </a:cubicBezTo>
                  <a:close/>
                </a:path>
              </a:pathLst>
            </a:custGeom>
            <a:solidFill>
              <a:srgbClr val="CC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2308" name="Freeform 13"/>
            <p:cNvSpPr>
              <a:spLocks/>
            </p:cNvSpPr>
            <p:nvPr/>
          </p:nvSpPr>
          <p:spPr bwMode="auto">
            <a:xfrm>
              <a:off x="2411" y="1392"/>
              <a:ext cx="229" cy="376"/>
            </a:xfrm>
            <a:custGeom>
              <a:avLst/>
              <a:gdLst>
                <a:gd name="T0" fmla="*/ 145 w 229"/>
                <a:gd name="T1" fmla="*/ 0 h 376"/>
                <a:gd name="T2" fmla="*/ 229 w 229"/>
                <a:gd name="T3" fmla="*/ 120 h 376"/>
                <a:gd name="T4" fmla="*/ 121 w 229"/>
                <a:gd name="T5" fmla="*/ 372 h 376"/>
                <a:gd name="T6" fmla="*/ 13 w 229"/>
                <a:gd name="T7" fmla="*/ 360 h 376"/>
                <a:gd name="T8" fmla="*/ 49 w 229"/>
                <a:gd name="T9" fmla="*/ 336 h 376"/>
                <a:gd name="T10" fmla="*/ 73 w 229"/>
                <a:gd name="T11" fmla="*/ 264 h 376"/>
                <a:gd name="T12" fmla="*/ 109 w 229"/>
                <a:gd name="T13" fmla="*/ 192 h 376"/>
                <a:gd name="T14" fmla="*/ 145 w 229"/>
                <a:gd name="T15" fmla="*/ 0 h 3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9"/>
                <a:gd name="T25" fmla="*/ 0 h 376"/>
                <a:gd name="T26" fmla="*/ 229 w 229"/>
                <a:gd name="T27" fmla="*/ 376 h 37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9" h="376">
                  <a:moveTo>
                    <a:pt x="145" y="0"/>
                  </a:moveTo>
                  <a:cubicBezTo>
                    <a:pt x="207" y="21"/>
                    <a:pt x="208" y="58"/>
                    <a:pt x="229" y="120"/>
                  </a:cubicBezTo>
                  <a:cubicBezTo>
                    <a:pt x="214" y="207"/>
                    <a:pt x="171" y="298"/>
                    <a:pt x="121" y="372"/>
                  </a:cubicBezTo>
                  <a:cubicBezTo>
                    <a:pt x="85" y="368"/>
                    <a:pt x="45" y="376"/>
                    <a:pt x="13" y="360"/>
                  </a:cubicBezTo>
                  <a:cubicBezTo>
                    <a:pt x="0" y="354"/>
                    <a:pt x="41" y="348"/>
                    <a:pt x="49" y="336"/>
                  </a:cubicBezTo>
                  <a:cubicBezTo>
                    <a:pt x="62" y="315"/>
                    <a:pt x="65" y="288"/>
                    <a:pt x="73" y="264"/>
                  </a:cubicBezTo>
                  <a:cubicBezTo>
                    <a:pt x="81" y="239"/>
                    <a:pt x="101" y="217"/>
                    <a:pt x="109" y="192"/>
                  </a:cubicBezTo>
                  <a:cubicBezTo>
                    <a:pt x="117" y="125"/>
                    <a:pt x="124" y="63"/>
                    <a:pt x="145" y="0"/>
                  </a:cubicBezTo>
                  <a:close/>
                </a:path>
              </a:pathLst>
            </a:custGeom>
            <a:solidFill>
              <a:srgbClr val="CC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grpSp>
          <p:nvGrpSpPr>
            <p:cNvPr id="52309" name="Group 14"/>
            <p:cNvGrpSpPr>
              <a:grpSpLocks/>
            </p:cNvGrpSpPr>
            <p:nvPr/>
          </p:nvGrpSpPr>
          <p:grpSpPr bwMode="auto">
            <a:xfrm>
              <a:off x="2556" y="1224"/>
              <a:ext cx="854" cy="911"/>
              <a:chOff x="2556" y="1224"/>
              <a:chExt cx="854" cy="911"/>
            </a:xfrm>
          </p:grpSpPr>
          <p:sp>
            <p:nvSpPr>
              <p:cNvPr id="52310" name="Freeform 15"/>
              <p:cNvSpPr>
                <a:spLocks/>
              </p:cNvSpPr>
              <p:nvPr/>
            </p:nvSpPr>
            <p:spPr bwMode="auto">
              <a:xfrm>
                <a:off x="2694" y="1224"/>
                <a:ext cx="474" cy="732"/>
              </a:xfrm>
              <a:custGeom>
                <a:avLst/>
                <a:gdLst>
                  <a:gd name="T0" fmla="*/ 18 w 474"/>
                  <a:gd name="T1" fmla="*/ 0 h 732"/>
                  <a:gd name="T2" fmla="*/ 90 w 474"/>
                  <a:gd name="T3" fmla="*/ 12 h 732"/>
                  <a:gd name="T4" fmla="*/ 186 w 474"/>
                  <a:gd name="T5" fmla="*/ 96 h 732"/>
                  <a:gd name="T6" fmla="*/ 210 w 474"/>
                  <a:gd name="T7" fmla="*/ 132 h 732"/>
                  <a:gd name="T8" fmla="*/ 282 w 474"/>
                  <a:gd name="T9" fmla="*/ 180 h 732"/>
                  <a:gd name="T10" fmla="*/ 330 w 474"/>
                  <a:gd name="T11" fmla="*/ 228 h 732"/>
                  <a:gd name="T12" fmla="*/ 390 w 474"/>
                  <a:gd name="T13" fmla="*/ 276 h 732"/>
                  <a:gd name="T14" fmla="*/ 438 w 474"/>
                  <a:gd name="T15" fmla="*/ 324 h 732"/>
                  <a:gd name="T16" fmla="*/ 450 w 474"/>
                  <a:gd name="T17" fmla="*/ 360 h 732"/>
                  <a:gd name="T18" fmla="*/ 474 w 474"/>
                  <a:gd name="T19" fmla="*/ 396 h 732"/>
                  <a:gd name="T20" fmla="*/ 462 w 474"/>
                  <a:gd name="T21" fmla="*/ 540 h 732"/>
                  <a:gd name="T22" fmla="*/ 438 w 474"/>
                  <a:gd name="T23" fmla="*/ 612 h 732"/>
                  <a:gd name="T24" fmla="*/ 354 w 474"/>
                  <a:gd name="T25" fmla="*/ 636 h 732"/>
                  <a:gd name="T26" fmla="*/ 234 w 474"/>
                  <a:gd name="T27" fmla="*/ 732 h 732"/>
                  <a:gd name="T28" fmla="*/ 246 w 474"/>
                  <a:gd name="T29" fmla="*/ 588 h 732"/>
                  <a:gd name="T30" fmla="*/ 282 w 474"/>
                  <a:gd name="T31" fmla="*/ 576 h 732"/>
                  <a:gd name="T32" fmla="*/ 354 w 474"/>
                  <a:gd name="T33" fmla="*/ 528 h 732"/>
                  <a:gd name="T34" fmla="*/ 342 w 474"/>
                  <a:gd name="T35" fmla="*/ 444 h 732"/>
                  <a:gd name="T36" fmla="*/ 330 w 474"/>
                  <a:gd name="T37" fmla="*/ 384 h 732"/>
                  <a:gd name="T38" fmla="*/ 258 w 474"/>
                  <a:gd name="T39" fmla="*/ 372 h 732"/>
                  <a:gd name="T40" fmla="*/ 174 w 474"/>
                  <a:gd name="T41" fmla="*/ 300 h 732"/>
                  <a:gd name="T42" fmla="*/ 102 w 474"/>
                  <a:gd name="T43" fmla="*/ 156 h 732"/>
                  <a:gd name="T44" fmla="*/ 30 w 474"/>
                  <a:gd name="T45" fmla="*/ 132 h 732"/>
                  <a:gd name="T46" fmla="*/ 18 w 474"/>
                  <a:gd name="T47" fmla="*/ 0 h 73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74"/>
                  <a:gd name="T73" fmla="*/ 0 h 732"/>
                  <a:gd name="T74" fmla="*/ 474 w 474"/>
                  <a:gd name="T75" fmla="*/ 732 h 73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74" h="732">
                    <a:moveTo>
                      <a:pt x="18" y="0"/>
                    </a:moveTo>
                    <a:cubicBezTo>
                      <a:pt x="42" y="4"/>
                      <a:pt x="67" y="4"/>
                      <a:pt x="90" y="12"/>
                    </a:cubicBezTo>
                    <a:cubicBezTo>
                      <a:pt x="127" y="24"/>
                      <a:pt x="148" y="71"/>
                      <a:pt x="186" y="96"/>
                    </a:cubicBezTo>
                    <a:cubicBezTo>
                      <a:pt x="194" y="108"/>
                      <a:pt x="199" y="123"/>
                      <a:pt x="210" y="132"/>
                    </a:cubicBezTo>
                    <a:cubicBezTo>
                      <a:pt x="232" y="151"/>
                      <a:pt x="282" y="180"/>
                      <a:pt x="282" y="180"/>
                    </a:cubicBezTo>
                    <a:cubicBezTo>
                      <a:pt x="308" y="259"/>
                      <a:pt x="272" y="181"/>
                      <a:pt x="330" y="228"/>
                    </a:cubicBezTo>
                    <a:cubicBezTo>
                      <a:pt x="408" y="290"/>
                      <a:pt x="300" y="246"/>
                      <a:pt x="390" y="276"/>
                    </a:cubicBezTo>
                    <a:cubicBezTo>
                      <a:pt x="422" y="372"/>
                      <a:pt x="374" y="260"/>
                      <a:pt x="438" y="324"/>
                    </a:cubicBezTo>
                    <a:cubicBezTo>
                      <a:pt x="447" y="333"/>
                      <a:pt x="444" y="349"/>
                      <a:pt x="450" y="360"/>
                    </a:cubicBezTo>
                    <a:cubicBezTo>
                      <a:pt x="456" y="373"/>
                      <a:pt x="466" y="384"/>
                      <a:pt x="474" y="396"/>
                    </a:cubicBezTo>
                    <a:cubicBezTo>
                      <a:pt x="470" y="444"/>
                      <a:pt x="470" y="492"/>
                      <a:pt x="462" y="540"/>
                    </a:cubicBezTo>
                    <a:cubicBezTo>
                      <a:pt x="458" y="565"/>
                      <a:pt x="463" y="606"/>
                      <a:pt x="438" y="612"/>
                    </a:cubicBezTo>
                    <a:cubicBezTo>
                      <a:pt x="378" y="627"/>
                      <a:pt x="406" y="619"/>
                      <a:pt x="354" y="636"/>
                    </a:cubicBezTo>
                    <a:cubicBezTo>
                      <a:pt x="332" y="703"/>
                      <a:pt x="288" y="696"/>
                      <a:pt x="234" y="732"/>
                    </a:cubicBezTo>
                    <a:cubicBezTo>
                      <a:pt x="222" y="696"/>
                      <a:pt x="218" y="616"/>
                      <a:pt x="246" y="588"/>
                    </a:cubicBezTo>
                    <a:cubicBezTo>
                      <a:pt x="255" y="579"/>
                      <a:pt x="271" y="582"/>
                      <a:pt x="282" y="576"/>
                    </a:cubicBezTo>
                    <a:cubicBezTo>
                      <a:pt x="307" y="562"/>
                      <a:pt x="354" y="528"/>
                      <a:pt x="354" y="528"/>
                    </a:cubicBezTo>
                    <a:cubicBezTo>
                      <a:pt x="350" y="500"/>
                      <a:pt x="347" y="472"/>
                      <a:pt x="342" y="444"/>
                    </a:cubicBezTo>
                    <a:cubicBezTo>
                      <a:pt x="339" y="424"/>
                      <a:pt x="345" y="397"/>
                      <a:pt x="330" y="384"/>
                    </a:cubicBezTo>
                    <a:cubicBezTo>
                      <a:pt x="312" y="368"/>
                      <a:pt x="282" y="376"/>
                      <a:pt x="258" y="372"/>
                    </a:cubicBezTo>
                    <a:cubicBezTo>
                      <a:pt x="239" y="314"/>
                      <a:pt x="225" y="334"/>
                      <a:pt x="174" y="300"/>
                    </a:cubicBezTo>
                    <a:cubicBezTo>
                      <a:pt x="112" y="207"/>
                      <a:pt x="135" y="255"/>
                      <a:pt x="102" y="156"/>
                    </a:cubicBezTo>
                    <a:cubicBezTo>
                      <a:pt x="94" y="132"/>
                      <a:pt x="30" y="132"/>
                      <a:pt x="30" y="132"/>
                    </a:cubicBezTo>
                    <a:cubicBezTo>
                      <a:pt x="0" y="41"/>
                      <a:pt x="1" y="85"/>
                      <a:pt x="18" y="0"/>
                    </a:cubicBezTo>
                    <a:close/>
                  </a:path>
                </a:pathLst>
              </a:custGeom>
              <a:solidFill>
                <a:srgbClr val="CC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311" name="Freeform 16"/>
              <p:cNvSpPr>
                <a:spLocks/>
              </p:cNvSpPr>
              <p:nvPr/>
            </p:nvSpPr>
            <p:spPr bwMode="auto">
              <a:xfrm>
                <a:off x="2556" y="1696"/>
                <a:ext cx="854" cy="439"/>
              </a:xfrm>
              <a:custGeom>
                <a:avLst/>
                <a:gdLst>
                  <a:gd name="T0" fmla="*/ 252 w 854"/>
                  <a:gd name="T1" fmla="*/ 1 h 631"/>
                  <a:gd name="T2" fmla="*/ 0 w 854"/>
                  <a:gd name="T3" fmla="*/ 1 h 631"/>
                  <a:gd name="T4" fmla="*/ 132 w 854"/>
                  <a:gd name="T5" fmla="*/ 1 h 631"/>
                  <a:gd name="T6" fmla="*/ 168 w 854"/>
                  <a:gd name="T7" fmla="*/ 1 h 631"/>
                  <a:gd name="T8" fmla="*/ 312 w 854"/>
                  <a:gd name="T9" fmla="*/ 1 h 631"/>
                  <a:gd name="T10" fmla="*/ 480 w 854"/>
                  <a:gd name="T11" fmla="*/ 1 h 631"/>
                  <a:gd name="T12" fmla="*/ 648 w 854"/>
                  <a:gd name="T13" fmla="*/ 1 h 631"/>
                  <a:gd name="T14" fmla="*/ 672 w 854"/>
                  <a:gd name="T15" fmla="*/ 1 h 631"/>
                  <a:gd name="T16" fmla="*/ 744 w 854"/>
                  <a:gd name="T17" fmla="*/ 1 h 631"/>
                  <a:gd name="T18" fmla="*/ 804 w 854"/>
                  <a:gd name="T19" fmla="*/ 1 h 631"/>
                  <a:gd name="T20" fmla="*/ 708 w 854"/>
                  <a:gd name="T21" fmla="*/ 1 h 631"/>
                  <a:gd name="T22" fmla="*/ 672 w 854"/>
                  <a:gd name="T23" fmla="*/ 1 h 631"/>
                  <a:gd name="T24" fmla="*/ 648 w 854"/>
                  <a:gd name="T25" fmla="*/ 1 h 631"/>
                  <a:gd name="T26" fmla="*/ 612 w 854"/>
                  <a:gd name="T27" fmla="*/ 1 h 631"/>
                  <a:gd name="T28" fmla="*/ 564 w 854"/>
                  <a:gd name="T29" fmla="*/ 1 h 631"/>
                  <a:gd name="T30" fmla="*/ 492 w 854"/>
                  <a:gd name="T31" fmla="*/ 1 h 631"/>
                  <a:gd name="T32" fmla="*/ 264 w 854"/>
                  <a:gd name="T33" fmla="*/ 1 h 631"/>
                  <a:gd name="T34" fmla="*/ 192 w 854"/>
                  <a:gd name="T35" fmla="*/ 1 h 631"/>
                  <a:gd name="T36" fmla="*/ 252 w 854"/>
                  <a:gd name="T37" fmla="*/ 1 h 63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54"/>
                  <a:gd name="T58" fmla="*/ 0 h 631"/>
                  <a:gd name="T59" fmla="*/ 854 w 854"/>
                  <a:gd name="T60" fmla="*/ 631 h 63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54" h="631">
                    <a:moveTo>
                      <a:pt x="252" y="344"/>
                    </a:moveTo>
                    <a:cubicBezTo>
                      <a:pt x="142" y="271"/>
                      <a:pt x="39" y="287"/>
                      <a:pt x="0" y="404"/>
                    </a:cubicBezTo>
                    <a:cubicBezTo>
                      <a:pt x="35" y="456"/>
                      <a:pt x="78" y="461"/>
                      <a:pt x="132" y="488"/>
                    </a:cubicBezTo>
                    <a:cubicBezTo>
                      <a:pt x="145" y="494"/>
                      <a:pt x="155" y="506"/>
                      <a:pt x="168" y="512"/>
                    </a:cubicBezTo>
                    <a:cubicBezTo>
                      <a:pt x="206" y="529"/>
                      <a:pt x="276" y="536"/>
                      <a:pt x="312" y="560"/>
                    </a:cubicBezTo>
                    <a:cubicBezTo>
                      <a:pt x="365" y="596"/>
                      <a:pt x="419" y="608"/>
                      <a:pt x="480" y="620"/>
                    </a:cubicBezTo>
                    <a:cubicBezTo>
                      <a:pt x="536" y="616"/>
                      <a:pt x="597" y="631"/>
                      <a:pt x="648" y="608"/>
                    </a:cubicBezTo>
                    <a:cubicBezTo>
                      <a:pt x="671" y="598"/>
                      <a:pt x="664" y="560"/>
                      <a:pt x="672" y="536"/>
                    </a:cubicBezTo>
                    <a:cubicBezTo>
                      <a:pt x="686" y="495"/>
                      <a:pt x="730" y="469"/>
                      <a:pt x="744" y="428"/>
                    </a:cubicBezTo>
                    <a:cubicBezTo>
                      <a:pt x="766" y="361"/>
                      <a:pt x="787" y="293"/>
                      <a:pt x="804" y="224"/>
                    </a:cubicBezTo>
                    <a:cubicBezTo>
                      <a:pt x="793" y="55"/>
                      <a:pt x="854" y="0"/>
                      <a:pt x="708" y="44"/>
                    </a:cubicBezTo>
                    <a:cubicBezTo>
                      <a:pt x="694" y="48"/>
                      <a:pt x="684" y="60"/>
                      <a:pt x="672" y="68"/>
                    </a:cubicBezTo>
                    <a:cubicBezTo>
                      <a:pt x="636" y="175"/>
                      <a:pt x="687" y="14"/>
                      <a:pt x="648" y="272"/>
                    </a:cubicBezTo>
                    <a:cubicBezTo>
                      <a:pt x="648" y="272"/>
                      <a:pt x="618" y="362"/>
                      <a:pt x="612" y="380"/>
                    </a:cubicBezTo>
                    <a:cubicBezTo>
                      <a:pt x="603" y="407"/>
                      <a:pt x="591" y="443"/>
                      <a:pt x="564" y="452"/>
                    </a:cubicBezTo>
                    <a:cubicBezTo>
                      <a:pt x="540" y="460"/>
                      <a:pt x="492" y="476"/>
                      <a:pt x="492" y="476"/>
                    </a:cubicBezTo>
                    <a:cubicBezTo>
                      <a:pt x="418" y="461"/>
                      <a:pt x="331" y="450"/>
                      <a:pt x="264" y="416"/>
                    </a:cubicBezTo>
                    <a:cubicBezTo>
                      <a:pt x="171" y="369"/>
                      <a:pt x="282" y="410"/>
                      <a:pt x="192" y="380"/>
                    </a:cubicBezTo>
                    <a:cubicBezTo>
                      <a:pt x="235" y="351"/>
                      <a:pt x="215" y="362"/>
                      <a:pt x="252" y="344"/>
                    </a:cubicBezTo>
                    <a:close/>
                  </a:path>
                </a:pathLst>
              </a:custGeom>
              <a:solidFill>
                <a:srgbClr val="CC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312" name="Freeform 17"/>
              <p:cNvSpPr>
                <a:spLocks/>
              </p:cNvSpPr>
              <p:nvPr/>
            </p:nvSpPr>
            <p:spPr bwMode="auto">
              <a:xfrm>
                <a:off x="2640" y="1497"/>
                <a:ext cx="203" cy="361"/>
              </a:xfrm>
              <a:custGeom>
                <a:avLst/>
                <a:gdLst>
                  <a:gd name="T0" fmla="*/ 96 w 203"/>
                  <a:gd name="T1" fmla="*/ 3 h 361"/>
                  <a:gd name="T2" fmla="*/ 144 w 203"/>
                  <a:gd name="T3" fmla="*/ 51 h 361"/>
                  <a:gd name="T4" fmla="*/ 168 w 203"/>
                  <a:gd name="T5" fmla="*/ 87 h 361"/>
                  <a:gd name="T6" fmla="*/ 192 w 203"/>
                  <a:gd name="T7" fmla="*/ 159 h 361"/>
                  <a:gd name="T8" fmla="*/ 0 w 203"/>
                  <a:gd name="T9" fmla="*/ 315 h 361"/>
                  <a:gd name="T10" fmla="*/ 12 w 203"/>
                  <a:gd name="T11" fmla="*/ 279 h 361"/>
                  <a:gd name="T12" fmla="*/ 84 w 203"/>
                  <a:gd name="T13" fmla="*/ 231 h 361"/>
                  <a:gd name="T14" fmla="*/ 96 w 203"/>
                  <a:gd name="T15" fmla="*/ 3 h 36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3"/>
                  <a:gd name="T25" fmla="*/ 0 h 361"/>
                  <a:gd name="T26" fmla="*/ 203 w 203"/>
                  <a:gd name="T27" fmla="*/ 361 h 36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3" h="361">
                    <a:moveTo>
                      <a:pt x="96" y="3"/>
                    </a:moveTo>
                    <a:cubicBezTo>
                      <a:pt x="154" y="22"/>
                      <a:pt x="118" y="0"/>
                      <a:pt x="144" y="51"/>
                    </a:cubicBezTo>
                    <a:cubicBezTo>
                      <a:pt x="150" y="64"/>
                      <a:pt x="162" y="74"/>
                      <a:pt x="168" y="87"/>
                    </a:cubicBezTo>
                    <a:cubicBezTo>
                      <a:pt x="178" y="110"/>
                      <a:pt x="192" y="159"/>
                      <a:pt x="192" y="159"/>
                    </a:cubicBezTo>
                    <a:cubicBezTo>
                      <a:pt x="175" y="361"/>
                      <a:pt x="203" y="332"/>
                      <a:pt x="0" y="315"/>
                    </a:cubicBezTo>
                    <a:cubicBezTo>
                      <a:pt x="4" y="303"/>
                      <a:pt x="3" y="288"/>
                      <a:pt x="12" y="279"/>
                    </a:cubicBezTo>
                    <a:cubicBezTo>
                      <a:pt x="32" y="259"/>
                      <a:pt x="84" y="231"/>
                      <a:pt x="84" y="231"/>
                    </a:cubicBezTo>
                    <a:cubicBezTo>
                      <a:pt x="107" y="161"/>
                      <a:pt x="153" y="60"/>
                      <a:pt x="96" y="3"/>
                    </a:cubicBezTo>
                    <a:close/>
                  </a:path>
                </a:pathLst>
              </a:custGeom>
              <a:solidFill>
                <a:srgbClr val="CC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52232" name="Freeform 18"/>
          <p:cNvSpPr>
            <a:spLocks noChangeAspect="1"/>
          </p:cNvSpPr>
          <p:nvPr/>
        </p:nvSpPr>
        <p:spPr bwMode="auto">
          <a:xfrm rot="16200000" flipH="1">
            <a:off x="5583237" y="2133601"/>
            <a:ext cx="542925" cy="247650"/>
          </a:xfrm>
          <a:custGeom>
            <a:avLst/>
            <a:gdLst>
              <a:gd name="T0" fmla="*/ 2147483647 w 537"/>
              <a:gd name="T1" fmla="*/ 0 h 206"/>
              <a:gd name="T2" fmla="*/ 2147483647 w 537"/>
              <a:gd name="T3" fmla="*/ 2147483647 h 206"/>
              <a:gd name="T4" fmla="*/ 2147483647 w 537"/>
              <a:gd name="T5" fmla="*/ 2147483647 h 206"/>
              <a:gd name="T6" fmla="*/ 2147483647 w 537"/>
              <a:gd name="T7" fmla="*/ 2147483647 h 206"/>
              <a:gd name="T8" fmla="*/ 2147483647 w 537"/>
              <a:gd name="T9" fmla="*/ 2147483647 h 206"/>
              <a:gd name="T10" fmla="*/ 2147483647 w 537"/>
              <a:gd name="T11" fmla="*/ 2147483647 h 206"/>
              <a:gd name="T12" fmla="*/ 2147483647 w 537"/>
              <a:gd name="T13" fmla="*/ 2147483647 h 206"/>
              <a:gd name="T14" fmla="*/ 2147483647 w 537"/>
              <a:gd name="T15" fmla="*/ 0 h 206"/>
              <a:gd name="T16" fmla="*/ 2147483647 w 537"/>
              <a:gd name="T17" fmla="*/ 2147483647 h 206"/>
              <a:gd name="T18" fmla="*/ 2147483647 w 537"/>
              <a:gd name="T19" fmla="*/ 2147483647 h 206"/>
              <a:gd name="T20" fmla="*/ 2147483647 w 537"/>
              <a:gd name="T21" fmla="*/ 0 h 20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37"/>
              <a:gd name="T34" fmla="*/ 0 h 206"/>
              <a:gd name="T35" fmla="*/ 537 w 537"/>
              <a:gd name="T36" fmla="*/ 206 h 20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37" h="206">
                <a:moveTo>
                  <a:pt x="239" y="0"/>
                </a:moveTo>
                <a:cubicBezTo>
                  <a:pt x="287" y="4"/>
                  <a:pt x="335" y="5"/>
                  <a:pt x="383" y="12"/>
                </a:cubicBezTo>
                <a:cubicBezTo>
                  <a:pt x="416" y="17"/>
                  <a:pt x="479" y="36"/>
                  <a:pt x="479" y="36"/>
                </a:cubicBezTo>
                <a:cubicBezTo>
                  <a:pt x="491" y="44"/>
                  <a:pt x="511" y="46"/>
                  <a:pt x="515" y="60"/>
                </a:cubicBezTo>
                <a:cubicBezTo>
                  <a:pt x="537" y="137"/>
                  <a:pt x="449" y="179"/>
                  <a:pt x="395" y="192"/>
                </a:cubicBezTo>
                <a:cubicBezTo>
                  <a:pt x="264" y="186"/>
                  <a:pt x="134" y="206"/>
                  <a:pt x="23" y="132"/>
                </a:cubicBezTo>
                <a:cubicBezTo>
                  <a:pt x="0" y="63"/>
                  <a:pt x="22" y="75"/>
                  <a:pt x="71" y="48"/>
                </a:cubicBezTo>
                <a:cubicBezTo>
                  <a:pt x="96" y="34"/>
                  <a:pt x="143" y="0"/>
                  <a:pt x="143" y="0"/>
                </a:cubicBezTo>
                <a:cubicBezTo>
                  <a:pt x="159" y="4"/>
                  <a:pt x="175" y="7"/>
                  <a:pt x="191" y="12"/>
                </a:cubicBezTo>
                <a:cubicBezTo>
                  <a:pt x="203" y="15"/>
                  <a:pt x="215" y="27"/>
                  <a:pt x="227" y="24"/>
                </a:cubicBezTo>
                <a:cubicBezTo>
                  <a:pt x="236" y="22"/>
                  <a:pt x="235" y="8"/>
                  <a:pt x="239" y="0"/>
                </a:cubicBezTo>
                <a:close/>
              </a:path>
            </a:pathLst>
          </a:custGeom>
          <a:solidFill>
            <a:srgbClr val="CC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2233" name="Freeform 19"/>
          <p:cNvSpPr>
            <a:spLocks noChangeAspect="1"/>
          </p:cNvSpPr>
          <p:nvPr/>
        </p:nvSpPr>
        <p:spPr bwMode="auto">
          <a:xfrm rot="10800000" flipH="1">
            <a:off x="6321425" y="2036763"/>
            <a:ext cx="346075" cy="215900"/>
          </a:xfrm>
          <a:custGeom>
            <a:avLst/>
            <a:gdLst>
              <a:gd name="T0" fmla="*/ 2147483647 w 537"/>
              <a:gd name="T1" fmla="*/ 0 h 206"/>
              <a:gd name="T2" fmla="*/ 2147483647 w 537"/>
              <a:gd name="T3" fmla="*/ 2147483647 h 206"/>
              <a:gd name="T4" fmla="*/ 2147483647 w 537"/>
              <a:gd name="T5" fmla="*/ 2147483647 h 206"/>
              <a:gd name="T6" fmla="*/ 2147483647 w 537"/>
              <a:gd name="T7" fmla="*/ 2147483647 h 206"/>
              <a:gd name="T8" fmla="*/ 2147483647 w 537"/>
              <a:gd name="T9" fmla="*/ 2147483647 h 206"/>
              <a:gd name="T10" fmla="*/ 2147483647 w 537"/>
              <a:gd name="T11" fmla="*/ 2147483647 h 206"/>
              <a:gd name="T12" fmla="*/ 2147483647 w 537"/>
              <a:gd name="T13" fmla="*/ 2147483647 h 206"/>
              <a:gd name="T14" fmla="*/ 2147483647 w 537"/>
              <a:gd name="T15" fmla="*/ 0 h 206"/>
              <a:gd name="T16" fmla="*/ 2147483647 w 537"/>
              <a:gd name="T17" fmla="*/ 2147483647 h 206"/>
              <a:gd name="T18" fmla="*/ 2147483647 w 537"/>
              <a:gd name="T19" fmla="*/ 2147483647 h 206"/>
              <a:gd name="T20" fmla="*/ 2147483647 w 537"/>
              <a:gd name="T21" fmla="*/ 0 h 20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37"/>
              <a:gd name="T34" fmla="*/ 0 h 206"/>
              <a:gd name="T35" fmla="*/ 537 w 537"/>
              <a:gd name="T36" fmla="*/ 206 h 20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37" h="206">
                <a:moveTo>
                  <a:pt x="239" y="0"/>
                </a:moveTo>
                <a:cubicBezTo>
                  <a:pt x="287" y="4"/>
                  <a:pt x="335" y="5"/>
                  <a:pt x="383" y="12"/>
                </a:cubicBezTo>
                <a:cubicBezTo>
                  <a:pt x="416" y="17"/>
                  <a:pt x="479" y="36"/>
                  <a:pt x="479" y="36"/>
                </a:cubicBezTo>
                <a:cubicBezTo>
                  <a:pt x="491" y="44"/>
                  <a:pt x="511" y="46"/>
                  <a:pt x="515" y="60"/>
                </a:cubicBezTo>
                <a:cubicBezTo>
                  <a:pt x="537" y="137"/>
                  <a:pt x="449" y="179"/>
                  <a:pt x="395" y="192"/>
                </a:cubicBezTo>
                <a:cubicBezTo>
                  <a:pt x="264" y="186"/>
                  <a:pt x="134" y="206"/>
                  <a:pt x="23" y="132"/>
                </a:cubicBezTo>
                <a:cubicBezTo>
                  <a:pt x="0" y="63"/>
                  <a:pt x="22" y="75"/>
                  <a:pt x="71" y="48"/>
                </a:cubicBezTo>
                <a:cubicBezTo>
                  <a:pt x="96" y="34"/>
                  <a:pt x="143" y="0"/>
                  <a:pt x="143" y="0"/>
                </a:cubicBezTo>
                <a:cubicBezTo>
                  <a:pt x="159" y="4"/>
                  <a:pt x="175" y="7"/>
                  <a:pt x="191" y="12"/>
                </a:cubicBezTo>
                <a:cubicBezTo>
                  <a:pt x="203" y="15"/>
                  <a:pt x="215" y="27"/>
                  <a:pt x="227" y="24"/>
                </a:cubicBezTo>
                <a:cubicBezTo>
                  <a:pt x="236" y="22"/>
                  <a:pt x="235" y="8"/>
                  <a:pt x="239" y="0"/>
                </a:cubicBezTo>
                <a:close/>
              </a:path>
            </a:pathLst>
          </a:custGeom>
          <a:solidFill>
            <a:srgbClr val="CC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2234" name="Freeform 20"/>
          <p:cNvSpPr>
            <a:spLocks noChangeAspect="1"/>
          </p:cNvSpPr>
          <p:nvPr/>
        </p:nvSpPr>
        <p:spPr bwMode="auto">
          <a:xfrm rot="10800000" flipH="1">
            <a:off x="7007225" y="1960563"/>
            <a:ext cx="346075" cy="215900"/>
          </a:xfrm>
          <a:custGeom>
            <a:avLst/>
            <a:gdLst>
              <a:gd name="T0" fmla="*/ 2147483647 w 537"/>
              <a:gd name="T1" fmla="*/ 0 h 206"/>
              <a:gd name="T2" fmla="*/ 2147483647 w 537"/>
              <a:gd name="T3" fmla="*/ 2147483647 h 206"/>
              <a:gd name="T4" fmla="*/ 2147483647 w 537"/>
              <a:gd name="T5" fmla="*/ 2147483647 h 206"/>
              <a:gd name="T6" fmla="*/ 2147483647 w 537"/>
              <a:gd name="T7" fmla="*/ 2147483647 h 206"/>
              <a:gd name="T8" fmla="*/ 2147483647 w 537"/>
              <a:gd name="T9" fmla="*/ 2147483647 h 206"/>
              <a:gd name="T10" fmla="*/ 2147483647 w 537"/>
              <a:gd name="T11" fmla="*/ 2147483647 h 206"/>
              <a:gd name="T12" fmla="*/ 2147483647 w 537"/>
              <a:gd name="T13" fmla="*/ 2147483647 h 206"/>
              <a:gd name="T14" fmla="*/ 2147483647 w 537"/>
              <a:gd name="T15" fmla="*/ 0 h 206"/>
              <a:gd name="T16" fmla="*/ 2147483647 w 537"/>
              <a:gd name="T17" fmla="*/ 2147483647 h 206"/>
              <a:gd name="T18" fmla="*/ 2147483647 w 537"/>
              <a:gd name="T19" fmla="*/ 2147483647 h 206"/>
              <a:gd name="T20" fmla="*/ 2147483647 w 537"/>
              <a:gd name="T21" fmla="*/ 0 h 20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37"/>
              <a:gd name="T34" fmla="*/ 0 h 206"/>
              <a:gd name="T35" fmla="*/ 537 w 537"/>
              <a:gd name="T36" fmla="*/ 206 h 20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37" h="206">
                <a:moveTo>
                  <a:pt x="239" y="0"/>
                </a:moveTo>
                <a:cubicBezTo>
                  <a:pt x="287" y="4"/>
                  <a:pt x="335" y="5"/>
                  <a:pt x="383" y="12"/>
                </a:cubicBezTo>
                <a:cubicBezTo>
                  <a:pt x="416" y="17"/>
                  <a:pt x="479" y="36"/>
                  <a:pt x="479" y="36"/>
                </a:cubicBezTo>
                <a:cubicBezTo>
                  <a:pt x="491" y="44"/>
                  <a:pt x="511" y="46"/>
                  <a:pt x="515" y="60"/>
                </a:cubicBezTo>
                <a:cubicBezTo>
                  <a:pt x="537" y="137"/>
                  <a:pt x="449" y="179"/>
                  <a:pt x="395" y="192"/>
                </a:cubicBezTo>
                <a:cubicBezTo>
                  <a:pt x="264" y="186"/>
                  <a:pt x="134" y="206"/>
                  <a:pt x="23" y="132"/>
                </a:cubicBezTo>
                <a:cubicBezTo>
                  <a:pt x="0" y="63"/>
                  <a:pt x="22" y="75"/>
                  <a:pt x="71" y="48"/>
                </a:cubicBezTo>
                <a:cubicBezTo>
                  <a:pt x="96" y="34"/>
                  <a:pt x="143" y="0"/>
                  <a:pt x="143" y="0"/>
                </a:cubicBezTo>
                <a:cubicBezTo>
                  <a:pt x="159" y="4"/>
                  <a:pt x="175" y="7"/>
                  <a:pt x="191" y="12"/>
                </a:cubicBezTo>
                <a:cubicBezTo>
                  <a:pt x="203" y="15"/>
                  <a:pt x="215" y="27"/>
                  <a:pt x="227" y="24"/>
                </a:cubicBezTo>
                <a:cubicBezTo>
                  <a:pt x="236" y="22"/>
                  <a:pt x="235" y="8"/>
                  <a:pt x="239" y="0"/>
                </a:cubicBezTo>
                <a:close/>
              </a:path>
            </a:pathLst>
          </a:custGeom>
          <a:solidFill>
            <a:srgbClr val="CC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2235" name="Line 21"/>
          <p:cNvSpPr>
            <a:spLocks noChangeShapeType="1"/>
          </p:cNvSpPr>
          <p:nvPr/>
        </p:nvSpPr>
        <p:spPr bwMode="auto">
          <a:xfrm flipV="1">
            <a:off x="6000750" y="2152650"/>
            <a:ext cx="304800" cy="38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2236" name="Line 22"/>
          <p:cNvSpPr>
            <a:spLocks noChangeShapeType="1"/>
          </p:cNvSpPr>
          <p:nvPr/>
        </p:nvSpPr>
        <p:spPr bwMode="auto">
          <a:xfrm flipV="1">
            <a:off x="6686550" y="2095500"/>
            <a:ext cx="304800" cy="38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2237" name="Line 23"/>
          <p:cNvSpPr>
            <a:spLocks noChangeShapeType="1"/>
          </p:cNvSpPr>
          <p:nvPr/>
        </p:nvSpPr>
        <p:spPr bwMode="auto">
          <a:xfrm flipV="1">
            <a:off x="7391400" y="2019300"/>
            <a:ext cx="514350" cy="57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2238" name="Text Box 24"/>
          <p:cNvSpPr txBox="1">
            <a:spLocks noChangeArrowheads="1"/>
          </p:cNvSpPr>
          <p:nvPr/>
        </p:nvSpPr>
        <p:spPr bwMode="auto">
          <a:xfrm>
            <a:off x="7870825" y="1846263"/>
            <a:ext cx="593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it-IT" sz="1800">
                <a:latin typeface="Arial" pitchFamily="34" charset="0"/>
              </a:rPr>
              <a:t> Tg</a:t>
            </a:r>
          </a:p>
        </p:txBody>
      </p:sp>
      <p:sp>
        <p:nvSpPr>
          <p:cNvPr id="52239" name="Rectangle 25"/>
          <p:cNvSpPr>
            <a:spLocks noChangeArrowheads="1"/>
          </p:cNvSpPr>
          <p:nvPr/>
        </p:nvSpPr>
        <p:spPr bwMode="auto">
          <a:xfrm>
            <a:off x="7010400" y="2709863"/>
            <a:ext cx="647700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>
                <a:latin typeface="Arial" pitchFamily="34" charset="0"/>
              </a:rPr>
              <a:t>TPO</a:t>
            </a:r>
          </a:p>
        </p:txBody>
      </p:sp>
      <p:sp>
        <p:nvSpPr>
          <p:cNvPr id="52240" name="Text Box 26"/>
          <p:cNvSpPr txBox="1">
            <a:spLocks noChangeArrowheads="1"/>
          </p:cNvSpPr>
          <p:nvPr/>
        </p:nvSpPr>
        <p:spPr bwMode="auto">
          <a:xfrm>
            <a:off x="7858125" y="2322513"/>
            <a:ext cx="889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 Tg + I</a:t>
            </a:r>
            <a:r>
              <a:rPr lang="it-IT" sz="1800" baseline="30000">
                <a:latin typeface="Arial" pitchFamily="34" charset="0"/>
              </a:rPr>
              <a:t>-</a:t>
            </a:r>
          </a:p>
        </p:txBody>
      </p:sp>
      <p:sp>
        <p:nvSpPr>
          <p:cNvPr id="52241" name="Text Box 27"/>
          <p:cNvSpPr txBox="1">
            <a:spLocks noChangeArrowheads="1"/>
          </p:cNvSpPr>
          <p:nvPr/>
        </p:nvSpPr>
        <p:spPr bwMode="auto">
          <a:xfrm>
            <a:off x="7858125" y="3084513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 Tg-T4/T3</a:t>
            </a:r>
            <a:endParaRPr lang="it-IT" sz="1800" baseline="30000">
              <a:latin typeface="Arial" pitchFamily="34" charset="0"/>
            </a:endParaRPr>
          </a:p>
        </p:txBody>
      </p:sp>
      <p:grpSp>
        <p:nvGrpSpPr>
          <p:cNvPr id="52242" name="Group 28"/>
          <p:cNvGrpSpPr>
            <a:grpSpLocks/>
          </p:cNvGrpSpPr>
          <p:nvPr/>
        </p:nvGrpSpPr>
        <p:grpSpPr bwMode="auto">
          <a:xfrm>
            <a:off x="7267575" y="3419475"/>
            <a:ext cx="1222375" cy="1268413"/>
            <a:chOff x="4626" y="2058"/>
            <a:chExt cx="770" cy="799"/>
          </a:xfrm>
        </p:grpSpPr>
        <p:grpSp>
          <p:nvGrpSpPr>
            <p:cNvPr id="52300" name="Group 29"/>
            <p:cNvGrpSpPr>
              <a:grpSpLocks/>
            </p:cNvGrpSpPr>
            <p:nvPr/>
          </p:nvGrpSpPr>
          <p:grpSpPr bwMode="auto">
            <a:xfrm>
              <a:off x="4626" y="2619"/>
              <a:ext cx="770" cy="238"/>
              <a:chOff x="4626" y="2619"/>
              <a:chExt cx="770" cy="238"/>
            </a:xfrm>
          </p:grpSpPr>
          <p:sp>
            <p:nvSpPr>
              <p:cNvPr id="52302" name="Arc 30"/>
              <p:cNvSpPr>
                <a:spLocks noChangeAspect="1"/>
              </p:cNvSpPr>
              <p:nvPr/>
            </p:nvSpPr>
            <p:spPr bwMode="auto">
              <a:xfrm flipV="1">
                <a:off x="5158" y="2619"/>
                <a:ext cx="238" cy="23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2303" name="Line 31"/>
              <p:cNvSpPr>
                <a:spLocks noChangeShapeType="1"/>
              </p:cNvSpPr>
              <p:nvPr/>
            </p:nvSpPr>
            <p:spPr bwMode="auto">
              <a:xfrm flipH="1">
                <a:off x="4626" y="2857"/>
                <a:ext cx="53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52301" name="Line 32"/>
            <p:cNvSpPr>
              <a:spLocks noChangeShapeType="1"/>
            </p:cNvSpPr>
            <p:nvPr/>
          </p:nvSpPr>
          <p:spPr bwMode="auto">
            <a:xfrm flipH="1" flipV="1">
              <a:off x="5396" y="2058"/>
              <a:ext cx="0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2243" name="Oval 33"/>
          <p:cNvSpPr>
            <a:spLocks noChangeArrowheads="1"/>
          </p:cNvSpPr>
          <p:nvPr/>
        </p:nvSpPr>
        <p:spPr bwMode="auto">
          <a:xfrm>
            <a:off x="6629400" y="3524250"/>
            <a:ext cx="1066800" cy="5905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>
                <a:latin typeface="Arial" pitchFamily="34" charset="0"/>
              </a:rPr>
              <a:t>Pendrin</a:t>
            </a:r>
          </a:p>
        </p:txBody>
      </p:sp>
      <p:sp>
        <p:nvSpPr>
          <p:cNvPr id="52244" name="Line 34"/>
          <p:cNvSpPr>
            <a:spLocks noChangeShapeType="1"/>
          </p:cNvSpPr>
          <p:nvPr/>
        </p:nvSpPr>
        <p:spPr bwMode="auto">
          <a:xfrm>
            <a:off x="6276975" y="3514725"/>
            <a:ext cx="1504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2245" name="Line 35"/>
          <p:cNvSpPr>
            <a:spLocks noChangeShapeType="1"/>
          </p:cNvSpPr>
          <p:nvPr/>
        </p:nvSpPr>
        <p:spPr bwMode="auto">
          <a:xfrm>
            <a:off x="6276975" y="4129088"/>
            <a:ext cx="1504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2246" name="Text Box 36"/>
          <p:cNvSpPr txBox="1">
            <a:spLocks noChangeArrowheads="1"/>
          </p:cNvSpPr>
          <p:nvPr/>
        </p:nvSpPr>
        <p:spPr bwMode="auto">
          <a:xfrm>
            <a:off x="6000750" y="333216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I</a:t>
            </a:r>
            <a:r>
              <a:rPr lang="it-IT" sz="1800" baseline="30000">
                <a:latin typeface="Arial" pitchFamily="34" charset="0"/>
              </a:rPr>
              <a:t>-</a:t>
            </a:r>
          </a:p>
        </p:txBody>
      </p:sp>
      <p:sp>
        <p:nvSpPr>
          <p:cNvPr id="52247" name="Text Box 37"/>
          <p:cNvSpPr txBox="1">
            <a:spLocks noChangeArrowheads="1"/>
          </p:cNvSpPr>
          <p:nvPr/>
        </p:nvSpPr>
        <p:spPr bwMode="auto">
          <a:xfrm>
            <a:off x="6000750" y="3946525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I</a:t>
            </a:r>
            <a:r>
              <a:rPr lang="it-IT" sz="1800" baseline="30000">
                <a:latin typeface="Arial" pitchFamily="34" charset="0"/>
              </a:rPr>
              <a:t>-</a:t>
            </a:r>
          </a:p>
        </p:txBody>
      </p:sp>
      <p:sp>
        <p:nvSpPr>
          <p:cNvPr id="52248" name="Text Box 38"/>
          <p:cNvSpPr txBox="1">
            <a:spLocks noChangeArrowheads="1"/>
          </p:cNvSpPr>
          <p:nvPr/>
        </p:nvSpPr>
        <p:spPr bwMode="auto">
          <a:xfrm>
            <a:off x="7743825" y="3946525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I</a:t>
            </a:r>
            <a:r>
              <a:rPr lang="it-IT" sz="1800" baseline="30000">
                <a:latin typeface="Arial" pitchFamily="34" charset="0"/>
              </a:rPr>
              <a:t>-</a:t>
            </a:r>
          </a:p>
        </p:txBody>
      </p:sp>
      <p:sp>
        <p:nvSpPr>
          <p:cNvPr id="52249" name="Text Box 39"/>
          <p:cNvSpPr txBox="1">
            <a:spLocks noChangeArrowheads="1"/>
          </p:cNvSpPr>
          <p:nvPr/>
        </p:nvSpPr>
        <p:spPr bwMode="auto">
          <a:xfrm>
            <a:off x="7743825" y="333216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I</a:t>
            </a:r>
            <a:r>
              <a:rPr lang="it-IT" sz="1800" baseline="30000">
                <a:latin typeface="Arial" pitchFamily="34" charset="0"/>
              </a:rPr>
              <a:t>-</a:t>
            </a:r>
          </a:p>
        </p:txBody>
      </p:sp>
      <p:sp>
        <p:nvSpPr>
          <p:cNvPr id="52250" name="Oval 40"/>
          <p:cNvSpPr>
            <a:spLocks noChangeArrowheads="1"/>
          </p:cNvSpPr>
          <p:nvPr/>
        </p:nvSpPr>
        <p:spPr bwMode="auto">
          <a:xfrm>
            <a:off x="6019800" y="4514850"/>
            <a:ext cx="400050" cy="36195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>
                <a:latin typeface="Arial" pitchFamily="34" charset="0"/>
              </a:rPr>
              <a:t>Tg</a:t>
            </a:r>
          </a:p>
        </p:txBody>
      </p:sp>
      <p:sp>
        <p:nvSpPr>
          <p:cNvPr id="52251" name="Line 41"/>
          <p:cNvSpPr>
            <a:spLocks noChangeShapeType="1"/>
          </p:cNvSpPr>
          <p:nvPr/>
        </p:nvSpPr>
        <p:spPr bwMode="auto">
          <a:xfrm flipH="1">
            <a:off x="6496050" y="4691063"/>
            <a:ext cx="361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2252" name="Line 42"/>
          <p:cNvSpPr>
            <a:spLocks noChangeShapeType="1"/>
          </p:cNvSpPr>
          <p:nvPr/>
        </p:nvSpPr>
        <p:spPr bwMode="auto">
          <a:xfrm flipH="1">
            <a:off x="5988050" y="4851400"/>
            <a:ext cx="114300" cy="8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2253" name="Line 43"/>
          <p:cNvSpPr>
            <a:spLocks noChangeShapeType="1"/>
          </p:cNvSpPr>
          <p:nvPr/>
        </p:nvSpPr>
        <p:spPr bwMode="auto">
          <a:xfrm flipH="1" flipV="1">
            <a:off x="6330950" y="4838700"/>
            <a:ext cx="114300" cy="8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2254" name="Text Box 44"/>
          <p:cNvSpPr txBox="1">
            <a:spLocks noChangeArrowheads="1"/>
          </p:cNvSpPr>
          <p:nvPr/>
        </p:nvSpPr>
        <p:spPr bwMode="auto">
          <a:xfrm>
            <a:off x="5743575" y="4849813"/>
            <a:ext cx="45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T4</a:t>
            </a:r>
          </a:p>
        </p:txBody>
      </p:sp>
      <p:sp>
        <p:nvSpPr>
          <p:cNvPr id="52255" name="Text Box 45"/>
          <p:cNvSpPr txBox="1">
            <a:spLocks noChangeArrowheads="1"/>
          </p:cNvSpPr>
          <p:nvPr/>
        </p:nvSpPr>
        <p:spPr bwMode="auto">
          <a:xfrm>
            <a:off x="6226175" y="4849813"/>
            <a:ext cx="45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T3</a:t>
            </a:r>
          </a:p>
        </p:txBody>
      </p:sp>
      <p:sp>
        <p:nvSpPr>
          <p:cNvPr id="52256" name="Line 46"/>
          <p:cNvSpPr>
            <a:spLocks noChangeShapeType="1"/>
          </p:cNvSpPr>
          <p:nvPr/>
        </p:nvSpPr>
        <p:spPr bwMode="auto">
          <a:xfrm flipH="1">
            <a:off x="5353050" y="4691063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2257" name="Text Box 47"/>
          <p:cNvSpPr txBox="1">
            <a:spLocks noChangeArrowheads="1"/>
          </p:cNvSpPr>
          <p:nvPr/>
        </p:nvSpPr>
        <p:spPr bwMode="auto">
          <a:xfrm>
            <a:off x="4311650" y="4362450"/>
            <a:ext cx="1073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800">
                <a:latin typeface="Arial" pitchFamily="34" charset="0"/>
              </a:rPr>
              <a:t>MIT, DIT</a:t>
            </a:r>
          </a:p>
          <a:p>
            <a:pPr algn="ctr"/>
            <a:r>
              <a:rPr lang="it-IT" sz="1800">
                <a:latin typeface="Arial" pitchFamily="34" charset="0"/>
              </a:rPr>
              <a:t>T3 + T4</a:t>
            </a:r>
          </a:p>
        </p:txBody>
      </p:sp>
      <p:sp>
        <p:nvSpPr>
          <p:cNvPr id="52258" name="Arc 48"/>
          <p:cNvSpPr>
            <a:spLocks noChangeAspect="1"/>
          </p:cNvSpPr>
          <p:nvPr/>
        </p:nvSpPr>
        <p:spPr bwMode="auto">
          <a:xfrm flipH="1">
            <a:off x="4857750" y="3500438"/>
            <a:ext cx="644525" cy="58737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2259" name="Line 49"/>
          <p:cNvSpPr>
            <a:spLocks noChangeShapeType="1"/>
          </p:cNvSpPr>
          <p:nvPr/>
        </p:nvSpPr>
        <p:spPr bwMode="auto">
          <a:xfrm>
            <a:off x="4857750" y="4073525"/>
            <a:ext cx="0" cy="342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2260" name="Line 50"/>
          <p:cNvSpPr>
            <a:spLocks noChangeShapeType="1"/>
          </p:cNvSpPr>
          <p:nvPr/>
        </p:nvSpPr>
        <p:spPr bwMode="auto">
          <a:xfrm>
            <a:off x="5486400" y="3498850"/>
            <a:ext cx="520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2261" name="Oval 51"/>
          <p:cNvSpPr>
            <a:spLocks noChangeArrowheads="1"/>
          </p:cNvSpPr>
          <p:nvPr/>
        </p:nvSpPr>
        <p:spPr bwMode="auto">
          <a:xfrm>
            <a:off x="1143000" y="3321050"/>
            <a:ext cx="647700" cy="5905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>
                <a:solidFill>
                  <a:schemeClr val="bg1"/>
                </a:solidFill>
                <a:latin typeface="Arial" pitchFamily="34" charset="0"/>
              </a:rPr>
              <a:t>NIS</a:t>
            </a:r>
          </a:p>
        </p:txBody>
      </p:sp>
      <p:sp>
        <p:nvSpPr>
          <p:cNvPr id="52262" name="Line 52"/>
          <p:cNvSpPr>
            <a:spLocks noChangeShapeType="1"/>
          </p:cNvSpPr>
          <p:nvPr/>
        </p:nvSpPr>
        <p:spPr bwMode="auto">
          <a:xfrm>
            <a:off x="714375" y="3311525"/>
            <a:ext cx="1504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2263" name="Line 53"/>
          <p:cNvSpPr>
            <a:spLocks noChangeShapeType="1"/>
          </p:cNvSpPr>
          <p:nvPr/>
        </p:nvSpPr>
        <p:spPr bwMode="auto">
          <a:xfrm>
            <a:off x="714375" y="3921125"/>
            <a:ext cx="1504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2264" name="Text Box 54"/>
          <p:cNvSpPr txBox="1">
            <a:spLocks noChangeArrowheads="1"/>
          </p:cNvSpPr>
          <p:nvPr/>
        </p:nvSpPr>
        <p:spPr bwMode="auto">
          <a:xfrm>
            <a:off x="209550" y="311626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Na</a:t>
            </a:r>
            <a:r>
              <a:rPr lang="it-IT" sz="1800" baseline="30000">
                <a:latin typeface="Arial" pitchFamily="34" charset="0"/>
              </a:rPr>
              <a:t>+</a:t>
            </a:r>
          </a:p>
        </p:txBody>
      </p:sp>
      <p:sp>
        <p:nvSpPr>
          <p:cNvPr id="52265" name="Text Box 55"/>
          <p:cNvSpPr txBox="1">
            <a:spLocks noChangeArrowheads="1"/>
          </p:cNvSpPr>
          <p:nvPr/>
        </p:nvSpPr>
        <p:spPr bwMode="auto">
          <a:xfrm>
            <a:off x="219075" y="3465513"/>
            <a:ext cx="714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baseline="30000">
                <a:solidFill>
                  <a:srgbClr val="FF0000"/>
                </a:solidFill>
                <a:latin typeface="Arial" pitchFamily="34" charset="0"/>
              </a:rPr>
              <a:t>131</a:t>
            </a:r>
            <a:r>
              <a:rPr lang="it-IT" sz="1800">
                <a:solidFill>
                  <a:srgbClr val="FF0000"/>
                </a:solidFill>
                <a:latin typeface="Arial" pitchFamily="34" charset="0"/>
              </a:rPr>
              <a:t>I</a:t>
            </a:r>
            <a:endParaRPr lang="it-IT" sz="1800" baseline="30000">
              <a:solidFill>
                <a:srgbClr val="FF0000"/>
              </a:solidFill>
              <a:latin typeface="Arial" pitchFamily="34" charset="0"/>
            </a:endParaRPr>
          </a:p>
          <a:p>
            <a:r>
              <a:rPr lang="it-IT" sz="1800" baseline="30000">
                <a:solidFill>
                  <a:srgbClr val="FF0000"/>
                </a:solidFill>
                <a:latin typeface="Arial" pitchFamily="34" charset="0"/>
              </a:rPr>
              <a:t>123</a:t>
            </a:r>
            <a:r>
              <a:rPr lang="it-IT" sz="1800">
                <a:solidFill>
                  <a:srgbClr val="FF0000"/>
                </a:solidFill>
                <a:latin typeface="Arial" pitchFamily="34" charset="0"/>
              </a:rPr>
              <a:t>I</a:t>
            </a:r>
            <a:endParaRPr lang="it-IT" sz="1800" baseline="30000">
              <a:solidFill>
                <a:srgbClr val="FF0000"/>
              </a:solidFill>
              <a:latin typeface="Arial" pitchFamily="34" charset="0"/>
            </a:endParaRPr>
          </a:p>
          <a:p>
            <a:r>
              <a:rPr lang="it-IT" sz="1800" baseline="30000">
                <a:solidFill>
                  <a:srgbClr val="FF0000"/>
                </a:solidFill>
                <a:latin typeface="Arial" pitchFamily="34" charset="0"/>
              </a:rPr>
              <a:t>99m</a:t>
            </a:r>
            <a:r>
              <a:rPr lang="it-IT" sz="1800">
                <a:solidFill>
                  <a:srgbClr val="FF0000"/>
                </a:solidFill>
                <a:latin typeface="Arial" pitchFamily="34" charset="0"/>
              </a:rPr>
              <a:t>Tc</a:t>
            </a:r>
            <a:endParaRPr lang="it-IT" sz="1800" baseline="3000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52266" name="Text Box 57"/>
          <p:cNvSpPr txBox="1">
            <a:spLocks noChangeArrowheads="1"/>
          </p:cNvSpPr>
          <p:nvPr/>
        </p:nvSpPr>
        <p:spPr bwMode="auto">
          <a:xfrm>
            <a:off x="2181225" y="312896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Na</a:t>
            </a:r>
            <a:r>
              <a:rPr lang="it-IT" sz="1800" baseline="30000">
                <a:latin typeface="Arial" pitchFamily="34" charset="0"/>
              </a:rPr>
              <a:t>+</a:t>
            </a:r>
          </a:p>
        </p:txBody>
      </p:sp>
      <p:sp>
        <p:nvSpPr>
          <p:cNvPr id="52267" name="Oval 58"/>
          <p:cNvSpPr>
            <a:spLocks noChangeArrowheads="1"/>
          </p:cNvSpPr>
          <p:nvPr/>
        </p:nvSpPr>
        <p:spPr bwMode="auto">
          <a:xfrm>
            <a:off x="1009650" y="4433888"/>
            <a:ext cx="914400" cy="38893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>
                <a:latin typeface="Arial" pitchFamily="34" charset="0"/>
              </a:rPr>
              <a:t>TSHR</a:t>
            </a:r>
          </a:p>
        </p:txBody>
      </p:sp>
      <p:sp>
        <p:nvSpPr>
          <p:cNvPr id="52268" name="Oval 59"/>
          <p:cNvSpPr>
            <a:spLocks noChangeArrowheads="1"/>
          </p:cNvSpPr>
          <p:nvPr/>
        </p:nvSpPr>
        <p:spPr bwMode="auto">
          <a:xfrm>
            <a:off x="946150" y="4489450"/>
            <a:ext cx="177800" cy="279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2269" name="Text Box 60"/>
          <p:cNvSpPr txBox="1">
            <a:spLocks noChangeArrowheads="1"/>
          </p:cNvSpPr>
          <p:nvPr/>
        </p:nvSpPr>
        <p:spPr bwMode="auto">
          <a:xfrm>
            <a:off x="320675" y="44465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TSH</a:t>
            </a:r>
          </a:p>
        </p:txBody>
      </p:sp>
      <p:sp>
        <p:nvSpPr>
          <p:cNvPr id="52270" name="Line 61"/>
          <p:cNvSpPr>
            <a:spLocks noChangeShapeType="1"/>
          </p:cNvSpPr>
          <p:nvPr/>
        </p:nvSpPr>
        <p:spPr bwMode="auto">
          <a:xfrm>
            <a:off x="714375" y="2346325"/>
            <a:ext cx="1504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2271" name="Line 62"/>
          <p:cNvSpPr>
            <a:spLocks noChangeShapeType="1"/>
          </p:cNvSpPr>
          <p:nvPr/>
        </p:nvSpPr>
        <p:spPr bwMode="auto">
          <a:xfrm>
            <a:off x="714375" y="2965450"/>
            <a:ext cx="1504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2272" name="Text Box 63"/>
          <p:cNvSpPr txBox="1">
            <a:spLocks noChangeArrowheads="1"/>
          </p:cNvSpPr>
          <p:nvPr/>
        </p:nvSpPr>
        <p:spPr bwMode="auto">
          <a:xfrm>
            <a:off x="209550" y="2151063"/>
            <a:ext cx="552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2K</a:t>
            </a:r>
            <a:r>
              <a:rPr lang="it-IT" sz="1800" baseline="30000">
                <a:latin typeface="Arial" pitchFamily="34" charset="0"/>
              </a:rPr>
              <a:t>+</a:t>
            </a:r>
          </a:p>
        </p:txBody>
      </p:sp>
      <p:sp>
        <p:nvSpPr>
          <p:cNvPr id="52273" name="Text Box 64"/>
          <p:cNvSpPr txBox="1">
            <a:spLocks noChangeArrowheads="1"/>
          </p:cNvSpPr>
          <p:nvPr/>
        </p:nvSpPr>
        <p:spPr bwMode="auto">
          <a:xfrm>
            <a:off x="95250" y="2782888"/>
            <a:ext cx="69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3Na</a:t>
            </a:r>
            <a:r>
              <a:rPr lang="it-IT" sz="1800" baseline="30000">
                <a:latin typeface="Arial" pitchFamily="34" charset="0"/>
              </a:rPr>
              <a:t>+</a:t>
            </a:r>
          </a:p>
        </p:txBody>
      </p:sp>
      <p:sp>
        <p:nvSpPr>
          <p:cNvPr id="52274" name="Oval 65"/>
          <p:cNvSpPr>
            <a:spLocks noChangeArrowheads="1"/>
          </p:cNvSpPr>
          <p:nvPr/>
        </p:nvSpPr>
        <p:spPr bwMode="auto">
          <a:xfrm>
            <a:off x="977900" y="2355850"/>
            <a:ext cx="965200" cy="5905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>
                <a:latin typeface="Arial" pitchFamily="34" charset="0"/>
              </a:rPr>
              <a:t>ATPasi</a:t>
            </a:r>
          </a:p>
        </p:txBody>
      </p:sp>
      <p:sp>
        <p:nvSpPr>
          <p:cNvPr id="52275" name="Text Box 66"/>
          <p:cNvSpPr txBox="1">
            <a:spLocks noChangeArrowheads="1"/>
          </p:cNvSpPr>
          <p:nvPr/>
        </p:nvSpPr>
        <p:spPr bwMode="auto">
          <a:xfrm>
            <a:off x="2006600" y="4308475"/>
            <a:ext cx="142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Second</a:t>
            </a:r>
          </a:p>
          <a:p>
            <a:r>
              <a:rPr lang="it-IT" sz="1800">
                <a:latin typeface="Arial" pitchFamily="34" charset="0"/>
              </a:rPr>
              <a:t>messengers</a:t>
            </a:r>
          </a:p>
        </p:txBody>
      </p:sp>
      <p:grpSp>
        <p:nvGrpSpPr>
          <p:cNvPr id="52276" name="Group 67"/>
          <p:cNvGrpSpPr>
            <a:grpSpLocks noChangeAspect="1"/>
          </p:cNvGrpSpPr>
          <p:nvPr/>
        </p:nvGrpSpPr>
        <p:grpSpPr bwMode="auto">
          <a:xfrm flipH="1" flipV="1">
            <a:off x="2938463" y="3611563"/>
            <a:ext cx="328612" cy="885825"/>
            <a:chOff x="5208" y="1968"/>
            <a:chExt cx="300" cy="596"/>
          </a:xfrm>
        </p:grpSpPr>
        <p:sp>
          <p:nvSpPr>
            <p:cNvPr id="52298" name="Arc 68"/>
            <p:cNvSpPr>
              <a:spLocks noChangeAspect="1"/>
            </p:cNvSpPr>
            <p:nvPr/>
          </p:nvSpPr>
          <p:spPr bwMode="auto">
            <a:xfrm flipH="1">
              <a:off x="5208" y="1968"/>
              <a:ext cx="300" cy="3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299" name="Arc 69"/>
            <p:cNvSpPr>
              <a:spLocks noChangeAspect="1"/>
            </p:cNvSpPr>
            <p:nvPr/>
          </p:nvSpPr>
          <p:spPr bwMode="auto">
            <a:xfrm flipH="1" flipV="1">
              <a:off x="5208" y="2264"/>
              <a:ext cx="300" cy="3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2277" name="Line 70"/>
          <p:cNvSpPr>
            <a:spLocks noChangeShapeType="1"/>
          </p:cNvSpPr>
          <p:nvPr/>
        </p:nvSpPr>
        <p:spPr bwMode="auto">
          <a:xfrm flipH="1">
            <a:off x="2038350" y="4830763"/>
            <a:ext cx="2406650" cy="566737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2278" name="Arc 71"/>
          <p:cNvSpPr>
            <a:spLocks noChangeAspect="1"/>
          </p:cNvSpPr>
          <p:nvPr/>
        </p:nvSpPr>
        <p:spPr bwMode="auto">
          <a:xfrm flipH="1">
            <a:off x="1403350" y="5440363"/>
            <a:ext cx="377825" cy="3778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2279" name="Arc 72"/>
          <p:cNvSpPr>
            <a:spLocks noChangeAspect="1"/>
          </p:cNvSpPr>
          <p:nvPr/>
        </p:nvSpPr>
        <p:spPr bwMode="auto">
          <a:xfrm flipH="1">
            <a:off x="3263900" y="3233738"/>
            <a:ext cx="377825" cy="3778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2280" name="Text Box 73"/>
          <p:cNvSpPr txBox="1">
            <a:spLocks noChangeArrowheads="1"/>
          </p:cNvSpPr>
          <p:nvPr/>
        </p:nvSpPr>
        <p:spPr bwMode="auto">
          <a:xfrm>
            <a:off x="996950" y="5784850"/>
            <a:ext cx="84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800">
                <a:latin typeface="Arial" pitchFamily="34" charset="0"/>
              </a:rPr>
              <a:t>T3, T4</a:t>
            </a:r>
          </a:p>
        </p:txBody>
      </p:sp>
      <p:sp>
        <p:nvSpPr>
          <p:cNvPr id="52281" name="Line 74"/>
          <p:cNvSpPr>
            <a:spLocks noChangeShapeType="1"/>
          </p:cNvSpPr>
          <p:nvPr/>
        </p:nvSpPr>
        <p:spPr bwMode="auto">
          <a:xfrm flipH="1">
            <a:off x="1860550" y="3606800"/>
            <a:ext cx="10541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2282" name="Text Box 75"/>
          <p:cNvSpPr txBox="1">
            <a:spLocks noChangeArrowheads="1"/>
          </p:cNvSpPr>
          <p:nvPr/>
        </p:nvSpPr>
        <p:spPr bwMode="auto">
          <a:xfrm>
            <a:off x="1920875" y="3338513"/>
            <a:ext cx="317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+</a:t>
            </a:r>
          </a:p>
        </p:txBody>
      </p:sp>
      <p:sp>
        <p:nvSpPr>
          <p:cNvPr id="52283" name="Line 76"/>
          <p:cNvSpPr>
            <a:spLocks noChangeShapeType="1"/>
          </p:cNvSpPr>
          <p:nvPr/>
        </p:nvSpPr>
        <p:spPr bwMode="auto">
          <a:xfrm>
            <a:off x="3263900" y="360045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2284" name="Line 77"/>
          <p:cNvSpPr>
            <a:spLocks noChangeShapeType="1"/>
          </p:cNvSpPr>
          <p:nvPr/>
        </p:nvSpPr>
        <p:spPr bwMode="auto">
          <a:xfrm>
            <a:off x="3638550" y="3238500"/>
            <a:ext cx="220345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2285" name="Text Box 78"/>
          <p:cNvSpPr txBox="1">
            <a:spLocks noChangeArrowheads="1"/>
          </p:cNvSpPr>
          <p:nvPr/>
        </p:nvSpPr>
        <p:spPr bwMode="auto">
          <a:xfrm>
            <a:off x="3559175" y="3167063"/>
            <a:ext cx="317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+</a:t>
            </a:r>
          </a:p>
        </p:txBody>
      </p:sp>
      <p:sp>
        <p:nvSpPr>
          <p:cNvPr id="52286" name="Line 79"/>
          <p:cNvSpPr>
            <a:spLocks noChangeShapeType="1"/>
          </p:cNvSpPr>
          <p:nvPr/>
        </p:nvSpPr>
        <p:spPr bwMode="auto">
          <a:xfrm flipV="1">
            <a:off x="5829300" y="3019425"/>
            <a:ext cx="1162050" cy="219075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2287" name="Text Box 80"/>
          <p:cNvSpPr txBox="1">
            <a:spLocks noChangeArrowheads="1"/>
          </p:cNvSpPr>
          <p:nvPr/>
        </p:nvSpPr>
        <p:spPr bwMode="auto">
          <a:xfrm>
            <a:off x="3424238" y="3700463"/>
            <a:ext cx="1530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Dealogenase</a:t>
            </a:r>
          </a:p>
        </p:txBody>
      </p:sp>
      <p:sp>
        <p:nvSpPr>
          <p:cNvPr id="52288" name="Text Box 81"/>
          <p:cNvSpPr txBox="1">
            <a:spLocks noChangeArrowheads="1"/>
          </p:cNvSpPr>
          <p:nvPr/>
        </p:nvSpPr>
        <p:spPr bwMode="auto">
          <a:xfrm>
            <a:off x="736600" y="6261100"/>
            <a:ext cx="140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800">
                <a:latin typeface="Arial" pitchFamily="34" charset="0"/>
              </a:rPr>
              <a:t>Baso-lateral</a:t>
            </a:r>
          </a:p>
        </p:txBody>
      </p:sp>
      <p:sp>
        <p:nvSpPr>
          <p:cNvPr id="52289" name="Text Box 82"/>
          <p:cNvSpPr txBox="1">
            <a:spLocks noChangeArrowheads="1"/>
          </p:cNvSpPr>
          <p:nvPr/>
        </p:nvSpPr>
        <p:spPr bwMode="auto">
          <a:xfrm>
            <a:off x="7124700" y="6262688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800">
                <a:latin typeface="Arial" pitchFamily="34" charset="0"/>
              </a:rPr>
              <a:t>Apex</a:t>
            </a:r>
          </a:p>
        </p:txBody>
      </p:sp>
      <p:sp>
        <p:nvSpPr>
          <p:cNvPr id="52290" name="Text Box 83"/>
          <p:cNvSpPr txBox="1">
            <a:spLocks noChangeArrowheads="1"/>
          </p:cNvSpPr>
          <p:nvPr/>
        </p:nvSpPr>
        <p:spPr bwMode="auto">
          <a:xfrm>
            <a:off x="7721600" y="1176338"/>
            <a:ext cx="88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800">
                <a:latin typeface="Arial" pitchFamily="34" charset="0"/>
              </a:rPr>
              <a:t>Colloid</a:t>
            </a:r>
          </a:p>
        </p:txBody>
      </p:sp>
      <p:sp>
        <p:nvSpPr>
          <p:cNvPr id="52291" name="Rectangle 85"/>
          <p:cNvSpPr>
            <a:spLocks noChangeArrowheads="1"/>
          </p:cNvSpPr>
          <p:nvPr/>
        </p:nvSpPr>
        <p:spPr bwMode="auto">
          <a:xfrm>
            <a:off x="6564313" y="2306638"/>
            <a:ext cx="741362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>
                <a:latin typeface="Arial" pitchFamily="34" charset="0"/>
              </a:rPr>
              <a:t>DUOX</a:t>
            </a:r>
          </a:p>
        </p:txBody>
      </p:sp>
      <p:sp>
        <p:nvSpPr>
          <p:cNvPr id="52292" name="Line 86"/>
          <p:cNvSpPr>
            <a:spLocks noChangeShapeType="1"/>
          </p:cNvSpPr>
          <p:nvPr/>
        </p:nvSpPr>
        <p:spPr bwMode="auto">
          <a:xfrm rot="19436044" flipV="1">
            <a:off x="5719763" y="2906713"/>
            <a:ext cx="908050" cy="508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2293" name="Text Box 87"/>
          <p:cNvSpPr txBox="1">
            <a:spLocks noChangeArrowheads="1"/>
          </p:cNvSpPr>
          <p:nvPr/>
        </p:nvSpPr>
        <p:spPr bwMode="auto">
          <a:xfrm>
            <a:off x="7197725" y="2176463"/>
            <a:ext cx="758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 H</a:t>
            </a:r>
            <a:r>
              <a:rPr lang="it-IT" sz="1800" baseline="-25000">
                <a:latin typeface="Arial" pitchFamily="34" charset="0"/>
              </a:rPr>
              <a:t>2</a:t>
            </a:r>
            <a:r>
              <a:rPr lang="it-IT" sz="1800">
                <a:latin typeface="Arial" pitchFamily="34" charset="0"/>
              </a:rPr>
              <a:t>O</a:t>
            </a:r>
            <a:r>
              <a:rPr lang="it-IT" sz="1800" baseline="-25000">
                <a:latin typeface="Arial" pitchFamily="34" charset="0"/>
              </a:rPr>
              <a:t>2</a:t>
            </a:r>
          </a:p>
        </p:txBody>
      </p:sp>
      <p:sp>
        <p:nvSpPr>
          <p:cNvPr id="52294" name="Arc 88"/>
          <p:cNvSpPr>
            <a:spLocks noChangeAspect="1"/>
          </p:cNvSpPr>
          <p:nvPr/>
        </p:nvSpPr>
        <p:spPr bwMode="auto">
          <a:xfrm>
            <a:off x="7642225" y="2484438"/>
            <a:ext cx="103188" cy="11588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2295" name="AutoShape 89"/>
          <p:cNvSpPr>
            <a:spLocks/>
          </p:cNvSpPr>
          <p:nvPr/>
        </p:nvSpPr>
        <p:spPr bwMode="auto">
          <a:xfrm>
            <a:off x="1952625" y="4349750"/>
            <a:ext cx="152400" cy="558800"/>
          </a:xfrm>
          <a:prstGeom prst="leftBrace">
            <a:avLst>
              <a:gd name="adj1" fmla="val 3055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26074" name="Rectangle 90"/>
          <p:cNvSpPr>
            <a:spLocks noChangeArrowheads="1"/>
          </p:cNvSpPr>
          <p:nvPr/>
        </p:nvSpPr>
        <p:spPr bwMode="auto">
          <a:xfrm>
            <a:off x="160338" y="198438"/>
            <a:ext cx="87439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NIS activity can be exploited to vehicle radioactive tracers to the thyroid cell</a:t>
            </a:r>
          </a:p>
        </p:txBody>
      </p:sp>
      <p:sp>
        <p:nvSpPr>
          <p:cNvPr id="91" name="Stella a 32 punte 90"/>
          <p:cNvSpPr/>
          <p:nvPr/>
        </p:nvSpPr>
        <p:spPr>
          <a:xfrm>
            <a:off x="1965325" y="3232150"/>
            <a:ext cx="1430338" cy="1309688"/>
          </a:xfrm>
          <a:prstGeom prst="star32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baseline="30000" dirty="0" err="1">
                <a:solidFill>
                  <a:srgbClr val="FF0000"/>
                </a:solidFill>
                <a:latin typeface="Arial" charset="0"/>
              </a:rPr>
              <a:t>X</a:t>
            </a:r>
            <a:r>
              <a:rPr lang="it-IT" dirty="0" err="1">
                <a:solidFill>
                  <a:srgbClr val="FF0000"/>
                </a:solidFill>
                <a:latin typeface="Arial" charset="0"/>
              </a:rPr>
              <a:t>Al</a:t>
            </a:r>
            <a:endParaRPr lang="it-IT" baseline="30000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154238" y="2365375"/>
            <a:ext cx="482917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" name="Stella a 32 punte 91"/>
          <p:cNvSpPr/>
          <p:nvPr/>
        </p:nvSpPr>
        <p:spPr>
          <a:xfrm>
            <a:off x="2019300" y="1528763"/>
            <a:ext cx="4954588" cy="4652962"/>
          </a:xfrm>
          <a:prstGeom prst="star32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b="1" baseline="30000" dirty="0" err="1">
                <a:solidFill>
                  <a:schemeClr val="tx1"/>
                </a:solidFill>
                <a:latin typeface="Arial" charset="0"/>
              </a:rPr>
              <a:t>X</a:t>
            </a:r>
            <a:r>
              <a:rPr lang="it-IT" b="1" dirty="0" err="1">
                <a:solidFill>
                  <a:schemeClr val="tx1"/>
                </a:solidFill>
                <a:latin typeface="Arial" charset="0"/>
              </a:rPr>
              <a:t>Al</a:t>
            </a:r>
            <a:r>
              <a:rPr lang="it-IT" b="1" dirty="0">
                <a:solidFill>
                  <a:schemeClr val="tx1"/>
                </a:solidFill>
                <a:latin typeface="Arial" charset="0"/>
              </a:rPr>
              <a:t>   </a:t>
            </a:r>
            <a:r>
              <a:rPr lang="it-IT" b="1" baseline="30000" dirty="0" err="1">
                <a:solidFill>
                  <a:schemeClr val="tx1"/>
                </a:solidFill>
                <a:latin typeface="Arial" charset="0"/>
              </a:rPr>
              <a:t>X</a:t>
            </a:r>
            <a:r>
              <a:rPr lang="it-IT" b="1" dirty="0" err="1">
                <a:solidFill>
                  <a:schemeClr val="tx1"/>
                </a:solidFill>
                <a:latin typeface="Arial" charset="0"/>
              </a:rPr>
              <a:t>Al</a:t>
            </a:r>
            <a:r>
              <a:rPr lang="it-IT" b="1" dirty="0">
                <a:solidFill>
                  <a:schemeClr val="tx1"/>
                </a:solidFill>
                <a:latin typeface="Arial" charset="0"/>
              </a:rPr>
              <a:t>   </a:t>
            </a:r>
            <a:r>
              <a:rPr lang="it-IT" b="1" baseline="30000" dirty="0" err="1">
                <a:solidFill>
                  <a:schemeClr val="tx1"/>
                </a:solidFill>
                <a:latin typeface="Arial" charset="0"/>
              </a:rPr>
              <a:t>X</a:t>
            </a:r>
            <a:r>
              <a:rPr lang="it-IT" b="1" dirty="0" err="1">
                <a:solidFill>
                  <a:schemeClr val="tx1"/>
                </a:solidFill>
                <a:latin typeface="Arial" charset="0"/>
              </a:rPr>
              <a:t>Al</a:t>
            </a:r>
            <a:r>
              <a:rPr lang="it-IT" b="1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it-IT" b="1" baseline="30000" dirty="0" err="1">
                <a:solidFill>
                  <a:schemeClr val="tx1"/>
                </a:solidFill>
                <a:latin typeface="Arial" charset="0"/>
              </a:rPr>
              <a:t>X</a:t>
            </a:r>
            <a:r>
              <a:rPr lang="it-IT" b="1" dirty="0" err="1">
                <a:solidFill>
                  <a:schemeClr val="tx1"/>
                </a:solidFill>
                <a:latin typeface="Arial" charset="0"/>
              </a:rPr>
              <a:t>Al</a:t>
            </a:r>
            <a:r>
              <a:rPr lang="it-IT" b="1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it-IT" b="1" baseline="30000" dirty="0" err="1">
                <a:solidFill>
                  <a:schemeClr val="tx1"/>
                </a:solidFill>
                <a:latin typeface="Arial" charset="0"/>
              </a:rPr>
              <a:t>X</a:t>
            </a:r>
            <a:r>
              <a:rPr lang="it-IT" b="1" dirty="0" err="1">
                <a:solidFill>
                  <a:schemeClr val="tx1"/>
                </a:solidFill>
                <a:latin typeface="Arial" charset="0"/>
              </a:rPr>
              <a:t>Al</a:t>
            </a:r>
            <a:r>
              <a:rPr lang="it-IT" b="1" dirty="0">
                <a:solidFill>
                  <a:schemeClr val="tx1"/>
                </a:solidFill>
                <a:latin typeface="Arial" charset="0"/>
              </a:rPr>
              <a:t>   </a:t>
            </a:r>
            <a:r>
              <a:rPr lang="it-IT" b="1" baseline="30000" dirty="0" err="1">
                <a:solidFill>
                  <a:schemeClr val="tx1"/>
                </a:solidFill>
                <a:latin typeface="Arial" charset="0"/>
              </a:rPr>
              <a:t>X</a:t>
            </a:r>
            <a:r>
              <a:rPr lang="it-IT" b="1" dirty="0" err="1">
                <a:solidFill>
                  <a:schemeClr val="tx1"/>
                </a:solidFill>
                <a:latin typeface="Arial" charset="0"/>
              </a:rPr>
              <a:t>Al</a:t>
            </a:r>
            <a:r>
              <a:rPr lang="it-IT" b="1" dirty="0">
                <a:solidFill>
                  <a:schemeClr val="tx1"/>
                </a:solidFill>
                <a:latin typeface="Arial" charset="0"/>
              </a:rPr>
              <a:t>   </a:t>
            </a:r>
            <a:r>
              <a:rPr lang="it-IT" b="1" baseline="30000" dirty="0" err="1">
                <a:solidFill>
                  <a:schemeClr val="tx1"/>
                </a:solidFill>
                <a:latin typeface="Arial" charset="0"/>
              </a:rPr>
              <a:t>X</a:t>
            </a:r>
            <a:r>
              <a:rPr lang="it-IT" b="1" dirty="0" err="1">
                <a:solidFill>
                  <a:schemeClr val="tx1"/>
                </a:solidFill>
                <a:latin typeface="Arial" charset="0"/>
              </a:rPr>
              <a:t>Al</a:t>
            </a:r>
            <a:r>
              <a:rPr lang="it-IT" b="1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it-IT" b="1" baseline="30000" dirty="0" err="1">
                <a:solidFill>
                  <a:schemeClr val="tx1"/>
                </a:solidFill>
                <a:latin typeface="Arial" charset="0"/>
              </a:rPr>
              <a:t>X</a:t>
            </a:r>
            <a:r>
              <a:rPr lang="it-IT" b="1" dirty="0" err="1">
                <a:solidFill>
                  <a:schemeClr val="tx1"/>
                </a:solidFill>
                <a:latin typeface="Arial" charset="0"/>
              </a:rPr>
              <a:t>Al</a:t>
            </a:r>
            <a:r>
              <a:rPr lang="it-IT" b="1" dirty="0">
                <a:solidFill>
                  <a:schemeClr val="tx1"/>
                </a:solidFill>
                <a:latin typeface="Arial" charset="0"/>
              </a:rPr>
              <a:t>   </a:t>
            </a:r>
            <a:r>
              <a:rPr lang="it-IT" b="1" baseline="30000" dirty="0" err="1">
                <a:solidFill>
                  <a:schemeClr val="tx1"/>
                </a:solidFill>
                <a:latin typeface="Arial" charset="0"/>
              </a:rPr>
              <a:t>X</a:t>
            </a:r>
            <a:r>
              <a:rPr lang="it-IT" b="1" dirty="0" err="1">
                <a:solidFill>
                  <a:schemeClr val="tx1"/>
                </a:solidFill>
                <a:latin typeface="Arial" charset="0"/>
              </a:rPr>
              <a:t>Al</a:t>
            </a:r>
            <a:r>
              <a:rPr lang="it-IT" b="1" dirty="0">
                <a:solidFill>
                  <a:schemeClr val="tx1"/>
                </a:solidFill>
                <a:latin typeface="Arial" charset="0"/>
              </a:rPr>
              <a:t>   </a:t>
            </a:r>
            <a:r>
              <a:rPr lang="it-IT" b="1" baseline="30000" dirty="0" err="1">
                <a:solidFill>
                  <a:schemeClr val="tx1"/>
                </a:solidFill>
                <a:latin typeface="Arial" charset="0"/>
              </a:rPr>
              <a:t>X</a:t>
            </a:r>
            <a:r>
              <a:rPr lang="it-IT" b="1" dirty="0" err="1">
                <a:solidFill>
                  <a:schemeClr val="tx1"/>
                </a:solidFill>
                <a:latin typeface="Arial" charset="0"/>
              </a:rPr>
              <a:t>Al</a:t>
            </a:r>
            <a:r>
              <a:rPr lang="it-IT" b="1" dirty="0">
                <a:solidFill>
                  <a:schemeClr val="tx1"/>
                </a:solidFill>
                <a:latin typeface="Arial" charset="0"/>
              </a:rPr>
              <a:t>   </a:t>
            </a:r>
            <a:r>
              <a:rPr lang="it-IT" b="1" baseline="30000" dirty="0" err="1">
                <a:solidFill>
                  <a:schemeClr val="tx1"/>
                </a:solidFill>
                <a:latin typeface="Arial" charset="0"/>
              </a:rPr>
              <a:t>X</a:t>
            </a:r>
            <a:r>
              <a:rPr lang="it-IT" b="1" dirty="0" err="1">
                <a:solidFill>
                  <a:schemeClr val="tx1"/>
                </a:solidFill>
                <a:latin typeface="Arial" charset="0"/>
              </a:rPr>
              <a:t>Al</a:t>
            </a:r>
            <a:r>
              <a:rPr lang="it-IT" b="1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it-IT" b="1" baseline="30000" dirty="0" err="1">
                <a:solidFill>
                  <a:schemeClr val="tx1"/>
                </a:solidFill>
                <a:latin typeface="Arial" charset="0"/>
              </a:rPr>
              <a:t>X</a:t>
            </a:r>
            <a:r>
              <a:rPr lang="it-IT" b="1" dirty="0" err="1">
                <a:solidFill>
                  <a:schemeClr val="tx1"/>
                </a:solidFill>
                <a:latin typeface="Arial" charset="0"/>
              </a:rPr>
              <a:t>Al</a:t>
            </a:r>
            <a:endParaRPr lang="it-IT" b="1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r>
              <a:rPr lang="it-IT" b="1" baseline="30000" dirty="0" err="1">
                <a:solidFill>
                  <a:schemeClr val="tx1"/>
                </a:solidFill>
                <a:latin typeface="Arial" charset="0"/>
              </a:rPr>
              <a:t>X</a:t>
            </a:r>
            <a:r>
              <a:rPr lang="it-IT" b="1" dirty="0" err="1">
                <a:solidFill>
                  <a:schemeClr val="tx1"/>
                </a:solidFill>
                <a:latin typeface="Arial" charset="0"/>
              </a:rPr>
              <a:t>Al</a:t>
            </a:r>
            <a:r>
              <a:rPr lang="it-IT" b="1" dirty="0">
                <a:solidFill>
                  <a:schemeClr val="tx1"/>
                </a:solidFill>
                <a:latin typeface="Arial" charset="0"/>
              </a:rPr>
              <a:t>   </a:t>
            </a:r>
            <a:r>
              <a:rPr lang="it-IT" b="1" baseline="30000" dirty="0" err="1">
                <a:solidFill>
                  <a:schemeClr val="tx1"/>
                </a:solidFill>
                <a:latin typeface="Arial" charset="0"/>
              </a:rPr>
              <a:t>X</a:t>
            </a:r>
            <a:r>
              <a:rPr lang="it-IT" b="1" dirty="0" err="1">
                <a:solidFill>
                  <a:schemeClr val="tx1"/>
                </a:solidFill>
                <a:latin typeface="Arial" charset="0"/>
              </a:rPr>
              <a:t>Al</a:t>
            </a:r>
            <a:r>
              <a:rPr lang="it-IT" b="1" dirty="0">
                <a:solidFill>
                  <a:schemeClr val="tx1"/>
                </a:solidFill>
                <a:latin typeface="Arial" charset="0"/>
              </a:rPr>
              <a:t>   </a:t>
            </a:r>
            <a:r>
              <a:rPr lang="it-IT" b="1" baseline="30000" dirty="0" err="1">
                <a:solidFill>
                  <a:schemeClr val="tx1"/>
                </a:solidFill>
                <a:latin typeface="Arial" charset="0"/>
              </a:rPr>
              <a:t>X</a:t>
            </a:r>
            <a:r>
              <a:rPr lang="it-IT" b="1" dirty="0" err="1">
                <a:solidFill>
                  <a:schemeClr val="tx1"/>
                </a:solidFill>
                <a:latin typeface="Arial" charset="0"/>
              </a:rPr>
              <a:t>Al</a:t>
            </a:r>
            <a:r>
              <a:rPr lang="it-IT" b="1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it-IT" b="1" baseline="30000" dirty="0" err="1">
                <a:solidFill>
                  <a:schemeClr val="tx1"/>
                </a:solidFill>
                <a:latin typeface="Arial" charset="0"/>
              </a:rPr>
              <a:t>X</a:t>
            </a:r>
            <a:r>
              <a:rPr lang="it-IT" b="1" dirty="0" err="1">
                <a:solidFill>
                  <a:schemeClr val="tx1"/>
                </a:solidFill>
                <a:latin typeface="Arial" charset="0"/>
              </a:rPr>
              <a:t>Al</a:t>
            </a:r>
            <a:r>
              <a:rPr lang="it-IT" b="1" dirty="0">
                <a:solidFill>
                  <a:schemeClr val="tx1"/>
                </a:solidFill>
                <a:latin typeface="Arial" charset="0"/>
              </a:rPr>
              <a:t> </a:t>
            </a:r>
            <a:endParaRPr lang="it-IT" b="1" baseline="30000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r>
              <a:rPr lang="it-IT" b="1" baseline="30000" dirty="0" err="1">
                <a:solidFill>
                  <a:schemeClr val="tx1"/>
                </a:solidFill>
                <a:latin typeface="Arial" charset="0"/>
              </a:rPr>
              <a:t>X</a:t>
            </a:r>
            <a:r>
              <a:rPr lang="it-IT" b="1" dirty="0" err="1">
                <a:solidFill>
                  <a:schemeClr val="tx1"/>
                </a:solidFill>
                <a:latin typeface="Arial" charset="0"/>
              </a:rPr>
              <a:t>Al</a:t>
            </a:r>
            <a:r>
              <a:rPr lang="it-IT" b="1" dirty="0">
                <a:solidFill>
                  <a:schemeClr val="tx1"/>
                </a:solidFill>
                <a:latin typeface="Arial" charset="0"/>
              </a:rPr>
              <a:t>   </a:t>
            </a:r>
            <a:r>
              <a:rPr lang="it-IT" b="1" baseline="30000" dirty="0" err="1">
                <a:solidFill>
                  <a:schemeClr val="tx1"/>
                </a:solidFill>
                <a:latin typeface="Arial" charset="0"/>
              </a:rPr>
              <a:t>X</a:t>
            </a:r>
            <a:r>
              <a:rPr lang="it-IT" b="1" dirty="0" err="1">
                <a:solidFill>
                  <a:schemeClr val="tx1"/>
                </a:solidFill>
                <a:latin typeface="Arial" charset="0"/>
              </a:rPr>
              <a:t>Al</a:t>
            </a:r>
            <a:r>
              <a:rPr lang="it-IT" b="1" dirty="0">
                <a:solidFill>
                  <a:schemeClr val="tx1"/>
                </a:solidFill>
                <a:latin typeface="Arial" charset="0"/>
              </a:rPr>
              <a:t>   </a:t>
            </a:r>
            <a:r>
              <a:rPr lang="it-IT" b="1" baseline="30000" dirty="0" err="1">
                <a:solidFill>
                  <a:schemeClr val="tx1"/>
                </a:solidFill>
                <a:latin typeface="Arial" charset="0"/>
              </a:rPr>
              <a:t>X</a:t>
            </a:r>
            <a:r>
              <a:rPr lang="it-IT" b="1" dirty="0" err="1">
                <a:solidFill>
                  <a:schemeClr val="tx1"/>
                </a:solidFill>
                <a:latin typeface="Arial" charset="0"/>
              </a:rPr>
              <a:t>Al</a:t>
            </a:r>
            <a:r>
              <a:rPr lang="it-IT" b="1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it-IT" b="1" baseline="30000" dirty="0" err="1">
                <a:solidFill>
                  <a:schemeClr val="tx1"/>
                </a:solidFill>
                <a:latin typeface="Arial" charset="0"/>
              </a:rPr>
              <a:t>X</a:t>
            </a:r>
            <a:r>
              <a:rPr lang="it-IT" b="1" dirty="0" err="1">
                <a:solidFill>
                  <a:schemeClr val="tx1"/>
                </a:solidFill>
                <a:latin typeface="Arial" charset="0"/>
              </a:rPr>
              <a:t>Al</a:t>
            </a:r>
            <a:r>
              <a:rPr lang="it-IT" b="1" dirty="0">
                <a:solidFill>
                  <a:schemeClr val="tx1"/>
                </a:solidFill>
                <a:latin typeface="Arial" charset="0"/>
              </a:rPr>
              <a:t> </a:t>
            </a:r>
            <a:endParaRPr lang="it-IT" b="1" baseline="30000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endParaRPr lang="it-IT" baseline="30000" dirty="0">
              <a:solidFill>
                <a:srgbClr val="FF0000"/>
              </a:solidFill>
              <a:latin typeface="Arial" charset="0"/>
            </a:endParaRPr>
          </a:p>
          <a:p>
            <a:pPr>
              <a:defRPr/>
            </a:pPr>
            <a:endParaRPr lang="it-IT" baseline="30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3" name="Rectangle 90"/>
          <p:cNvSpPr>
            <a:spLocks noChangeArrowheads="1"/>
          </p:cNvSpPr>
          <p:nvPr/>
        </p:nvSpPr>
        <p:spPr bwMode="auto">
          <a:xfrm>
            <a:off x="160338" y="198438"/>
            <a:ext cx="87439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NIS activity can be exploited to vehicle radioactive tracers to the thyroid cell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46063" y="376238"/>
            <a:ext cx="86518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Examples of thyroidal RAIU curves under various pathological conditions</a:t>
            </a:r>
            <a:endParaRPr lang="it-IT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6323" name="Picture 5" descr="http://www.thyroidmanager.org/figures6/fig6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8400" y="1768475"/>
            <a:ext cx="6788150" cy="473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5" name="Group 30"/>
          <p:cNvGrpSpPr>
            <a:grpSpLocks/>
          </p:cNvGrpSpPr>
          <p:nvPr/>
        </p:nvGrpSpPr>
        <p:grpSpPr bwMode="auto">
          <a:xfrm>
            <a:off x="539750" y="754063"/>
            <a:ext cx="8027988" cy="5273675"/>
            <a:chOff x="340" y="475"/>
            <a:chExt cx="5057" cy="3322"/>
          </a:xfrm>
        </p:grpSpPr>
        <p:pic>
          <p:nvPicPr>
            <p:cNvPr id="57346" name="Picture 31" descr="Scintiscan7"/>
            <p:cNvPicPr>
              <a:picLocks noChangeAspect="1" noChangeArrowheads="1"/>
            </p:cNvPicPr>
            <p:nvPr/>
          </p:nvPicPr>
          <p:blipFill>
            <a:blip r:embed="rId2"/>
            <a:srcRect l="11241" t="7925" r="9439"/>
            <a:stretch>
              <a:fillRect/>
            </a:stretch>
          </p:blipFill>
          <p:spPr bwMode="auto">
            <a:xfrm>
              <a:off x="3882" y="479"/>
              <a:ext cx="1496" cy="1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47" name="Picture 32" descr="Scintiscan1a"/>
            <p:cNvPicPr>
              <a:picLocks noChangeAspect="1" noChangeArrowheads="1"/>
            </p:cNvPicPr>
            <p:nvPr/>
          </p:nvPicPr>
          <p:blipFill>
            <a:blip r:embed="rId3"/>
            <a:srcRect l="11755" t="4904" r="10719" b="4729"/>
            <a:stretch>
              <a:fillRect/>
            </a:stretch>
          </p:blipFill>
          <p:spPr bwMode="auto">
            <a:xfrm>
              <a:off x="340" y="475"/>
              <a:ext cx="1497" cy="1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48" name="Picture 33" descr="Scintiscan4"/>
            <p:cNvPicPr>
              <a:picLocks noChangeAspect="1" noChangeArrowheads="1"/>
            </p:cNvPicPr>
            <p:nvPr/>
          </p:nvPicPr>
          <p:blipFill>
            <a:blip r:embed="rId4"/>
            <a:srcRect l="7623" t="4561" r="7341" b="8276"/>
            <a:stretch>
              <a:fillRect/>
            </a:stretch>
          </p:blipFill>
          <p:spPr bwMode="auto">
            <a:xfrm>
              <a:off x="3877" y="2244"/>
              <a:ext cx="1506" cy="1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49" name="Picture 34" descr="Scitniscan5a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5" y="2251"/>
              <a:ext cx="1485" cy="1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50" name="Picture 35" descr="Scintiscan6"/>
            <p:cNvPicPr>
              <a:picLocks noChangeAspect="1" noChangeArrowheads="1"/>
            </p:cNvPicPr>
            <p:nvPr/>
          </p:nvPicPr>
          <p:blipFill>
            <a:blip r:embed="rId6"/>
            <a:srcRect l="7967" r="8803" b="8487"/>
            <a:stretch>
              <a:fillRect/>
            </a:stretch>
          </p:blipFill>
          <p:spPr bwMode="auto">
            <a:xfrm>
              <a:off x="2109" y="2251"/>
              <a:ext cx="1494" cy="1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51" name="Picture 36" descr="Scintiscan3a"/>
            <p:cNvPicPr>
              <a:picLocks noChangeAspect="1" noChangeArrowheads="1"/>
            </p:cNvPicPr>
            <p:nvPr/>
          </p:nvPicPr>
          <p:blipFill>
            <a:blip r:embed="rId7"/>
            <a:srcRect l="14293" t="5424" r="8307" b="5251"/>
            <a:stretch>
              <a:fillRect/>
            </a:stretch>
          </p:blipFill>
          <p:spPr bwMode="auto">
            <a:xfrm>
              <a:off x="2106" y="475"/>
              <a:ext cx="1500" cy="1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2" name="Text Box 37"/>
            <p:cNvSpPr txBox="1">
              <a:spLocks noChangeArrowheads="1"/>
            </p:cNvSpPr>
            <p:nvPr/>
          </p:nvSpPr>
          <p:spPr bwMode="auto">
            <a:xfrm>
              <a:off x="340" y="1795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800">
                  <a:latin typeface="Arial" pitchFamily="34" charset="0"/>
                </a:rPr>
                <a:t>A</a:t>
              </a:r>
            </a:p>
          </p:txBody>
        </p:sp>
        <p:sp>
          <p:nvSpPr>
            <p:cNvPr id="57353" name="Text Box 38"/>
            <p:cNvSpPr txBox="1">
              <a:spLocks noChangeArrowheads="1"/>
            </p:cNvSpPr>
            <p:nvPr/>
          </p:nvSpPr>
          <p:spPr bwMode="auto">
            <a:xfrm>
              <a:off x="2078" y="1795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800">
                  <a:latin typeface="Arial" pitchFamily="34" charset="0"/>
                </a:rPr>
                <a:t>B</a:t>
              </a:r>
            </a:p>
          </p:txBody>
        </p:sp>
        <p:sp>
          <p:nvSpPr>
            <p:cNvPr id="57354" name="Text Box 39"/>
            <p:cNvSpPr txBox="1">
              <a:spLocks noChangeArrowheads="1"/>
            </p:cNvSpPr>
            <p:nvPr/>
          </p:nvSpPr>
          <p:spPr bwMode="auto">
            <a:xfrm>
              <a:off x="5193" y="3566"/>
              <a:ext cx="2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800">
                  <a:latin typeface="Arial" pitchFamily="34" charset="0"/>
                </a:rPr>
                <a:t>F</a:t>
              </a:r>
            </a:p>
          </p:txBody>
        </p:sp>
        <p:sp>
          <p:nvSpPr>
            <p:cNvPr id="57355" name="Text Box 40"/>
            <p:cNvSpPr txBox="1">
              <a:spLocks noChangeArrowheads="1"/>
            </p:cNvSpPr>
            <p:nvPr/>
          </p:nvSpPr>
          <p:spPr bwMode="auto">
            <a:xfrm>
              <a:off x="1610" y="3566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800">
                  <a:latin typeface="Arial" pitchFamily="34" charset="0"/>
                </a:rPr>
                <a:t>D</a:t>
              </a:r>
            </a:p>
          </p:txBody>
        </p:sp>
        <p:sp>
          <p:nvSpPr>
            <p:cNvPr id="57356" name="Text Box 41"/>
            <p:cNvSpPr txBox="1">
              <a:spLocks noChangeArrowheads="1"/>
            </p:cNvSpPr>
            <p:nvPr/>
          </p:nvSpPr>
          <p:spPr bwMode="auto">
            <a:xfrm>
              <a:off x="3394" y="3566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800">
                  <a:latin typeface="Arial" pitchFamily="34" charset="0"/>
                </a:rPr>
                <a:t>E</a:t>
              </a:r>
            </a:p>
          </p:txBody>
        </p:sp>
        <p:sp>
          <p:nvSpPr>
            <p:cNvPr id="57357" name="Text Box 42"/>
            <p:cNvSpPr txBox="1">
              <a:spLocks noChangeArrowheads="1"/>
            </p:cNvSpPr>
            <p:nvPr/>
          </p:nvSpPr>
          <p:spPr bwMode="auto">
            <a:xfrm>
              <a:off x="3878" y="1795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800">
                  <a:latin typeface="Arial" pitchFamily="34" charset="0"/>
                </a:rPr>
                <a:t>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ChangeArrowheads="1"/>
          </p:cNvSpPr>
          <p:nvPr/>
        </p:nvSpPr>
        <p:spPr bwMode="auto">
          <a:xfrm>
            <a:off x="425450" y="400050"/>
            <a:ext cx="8255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CAUSE DI PATOLOGIA NODULARE TIROIDEA</a:t>
            </a:r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330200" y="1905000"/>
            <a:ext cx="8458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1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Gozzo endemico</a:t>
            </a:r>
          </a:p>
          <a:p>
            <a:pPr marL="342900" indent="-342900">
              <a:lnSpc>
                <a:spcPct val="11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Gozzo sporadico</a:t>
            </a:r>
          </a:p>
          <a:p>
            <a:pPr marL="342900" indent="-342900">
              <a:lnSpc>
                <a:spcPct val="11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Tiroiditi (anche con carattere focale)</a:t>
            </a:r>
          </a:p>
          <a:p>
            <a:pPr marL="342900" indent="-342900">
              <a:lnSpc>
                <a:spcPct val="11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Cisti tiroidee, paratiroidee e del dotto </a:t>
            </a:r>
            <a:r>
              <a:rPr lang="it-IT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tireoglosso</a:t>
            </a:r>
            <a:endParaRPr lang="it-IT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</a:endParaRPr>
          </a:p>
          <a:p>
            <a:pPr marL="342900" indent="-342900">
              <a:lnSpc>
                <a:spcPct val="11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Adenomi benigni</a:t>
            </a:r>
          </a:p>
          <a:p>
            <a:pPr marL="342900" indent="-342900">
              <a:lnSpc>
                <a:spcPct val="5000"/>
              </a:lnSpc>
              <a:spcBef>
                <a:spcPct val="20000"/>
              </a:spcBef>
              <a:defRPr/>
            </a:pPr>
            <a:endParaRPr lang="it-IT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</a:endParaRPr>
          </a:p>
          <a:p>
            <a:pPr marL="342900" indent="-342900">
              <a:lnSpc>
                <a:spcPct val="11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Carcinomi</a:t>
            </a:r>
            <a:endParaRPr lang="it-IT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</a:endParaRPr>
          </a:p>
          <a:p>
            <a:pPr marL="742950" lvl="1" indent="-285750">
              <a:lnSpc>
                <a:spcPct val="115000"/>
              </a:lnSpc>
              <a:spcBef>
                <a:spcPct val="20000"/>
              </a:spcBef>
              <a:defRPr/>
            </a:pPr>
            <a:endParaRPr lang="it-IT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ChangeArrowheads="1"/>
          </p:cNvSpPr>
          <p:nvPr/>
        </p:nvSpPr>
        <p:spPr bwMode="auto">
          <a:xfrm>
            <a:off x="425450" y="400050"/>
            <a:ext cx="8255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CAUSE DI PATOLOGIA NODULARE TIROIDEA</a:t>
            </a:r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330200" y="1905000"/>
            <a:ext cx="8458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1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Gozzo endemico</a:t>
            </a:r>
          </a:p>
          <a:p>
            <a:pPr marL="342900" indent="-342900">
              <a:lnSpc>
                <a:spcPct val="11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Gozzo sporadico</a:t>
            </a:r>
          </a:p>
          <a:p>
            <a:pPr marL="342900" indent="-342900">
              <a:lnSpc>
                <a:spcPct val="11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Tiroiditi (anche con carattere focale)</a:t>
            </a:r>
          </a:p>
          <a:p>
            <a:pPr marL="342900" indent="-342900">
              <a:lnSpc>
                <a:spcPct val="11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Cisti tiroidee, paratiroidee e del dotto </a:t>
            </a:r>
            <a:r>
              <a:rPr lang="it-IT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tireoglosso</a:t>
            </a:r>
            <a:endParaRPr lang="it-IT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</a:endParaRPr>
          </a:p>
          <a:p>
            <a:pPr marL="342900" indent="-342900">
              <a:lnSpc>
                <a:spcPct val="11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Adenomi benigni</a:t>
            </a:r>
          </a:p>
          <a:p>
            <a:pPr marL="342900" indent="-342900">
              <a:lnSpc>
                <a:spcPct val="5000"/>
              </a:lnSpc>
              <a:spcBef>
                <a:spcPct val="20000"/>
              </a:spcBef>
              <a:defRPr/>
            </a:pPr>
            <a:endParaRPr lang="it-IT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</a:endParaRPr>
          </a:p>
          <a:p>
            <a:pPr marL="342900" indent="-342900">
              <a:lnSpc>
                <a:spcPct val="11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Carcinomi</a:t>
            </a:r>
            <a:endParaRPr lang="it-IT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</a:endParaRPr>
          </a:p>
          <a:p>
            <a:pPr marL="742950" lvl="1" indent="-285750">
              <a:lnSpc>
                <a:spcPct val="115000"/>
              </a:lnSpc>
              <a:spcBef>
                <a:spcPct val="20000"/>
              </a:spcBef>
              <a:defRPr/>
            </a:pPr>
            <a:endParaRPr lang="it-IT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450" y="2190750"/>
            <a:ext cx="7772400" cy="3600450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it-IT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ＭＳ Ｐゴシック" pitchFamily="2" charset="-128"/>
              </a:rPr>
              <a:t> Il gozzo semplice rappresenta un ingrandimento della tiroide non associato ad iperfunzione, né a patologie neoplastiche o infiammatorie </a:t>
            </a:r>
          </a:p>
        </p:txBody>
      </p:sp>
      <p:sp>
        <p:nvSpPr>
          <p:cNvPr id="286725" name="Rectangle 5"/>
          <p:cNvSpPr>
            <a:spLocks noChangeArrowheads="1"/>
          </p:cNvSpPr>
          <p:nvPr/>
        </p:nvSpPr>
        <p:spPr bwMode="auto">
          <a:xfrm>
            <a:off x="425450" y="609600"/>
            <a:ext cx="8255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DEFINIZIONE DI GOZZO SEMPLICE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448050"/>
          </a:xfrm>
        </p:spPr>
        <p:txBody>
          <a:bodyPr/>
          <a:lstStyle/>
          <a:p>
            <a:pPr eaLnBrk="1" hangingPunct="1"/>
            <a:r>
              <a:rPr lang="it-IT" sz="2800" smtClean="0">
                <a:solidFill>
                  <a:schemeClr val="bg1"/>
                </a:solidFill>
                <a:latin typeface="Arial" pitchFamily="34" charset="0"/>
                <a:ea typeface="ＭＳ Ｐゴシック" pitchFamily="2" charset="-128"/>
              </a:rPr>
              <a:t>Grado 0: non gozzo</a:t>
            </a:r>
          </a:p>
          <a:p>
            <a:pPr eaLnBrk="1" hangingPunct="1"/>
            <a:endParaRPr lang="it-IT" sz="2800" smtClean="0">
              <a:solidFill>
                <a:schemeClr val="bg1"/>
              </a:solidFill>
              <a:latin typeface="Arial" pitchFamily="34" charset="0"/>
              <a:ea typeface="ＭＳ Ｐゴシック" pitchFamily="2" charset="-128"/>
            </a:endParaRPr>
          </a:p>
          <a:p>
            <a:pPr eaLnBrk="1" hangingPunct="1"/>
            <a:r>
              <a:rPr lang="it-IT" sz="2800" smtClean="0">
                <a:solidFill>
                  <a:schemeClr val="bg1"/>
                </a:solidFill>
                <a:latin typeface="Arial" pitchFamily="34" charset="0"/>
                <a:ea typeface="ＭＳ Ｐゴシック" pitchFamily="2" charset="-128"/>
              </a:rPr>
              <a:t>Grado I : gozzo palpabile</a:t>
            </a:r>
          </a:p>
          <a:p>
            <a:pPr eaLnBrk="1" hangingPunct="1"/>
            <a:endParaRPr lang="it-IT" sz="2800" smtClean="0">
              <a:solidFill>
                <a:schemeClr val="bg1"/>
              </a:solidFill>
              <a:latin typeface="Arial" pitchFamily="34" charset="0"/>
              <a:ea typeface="ＭＳ Ｐゴシック" pitchFamily="2" charset="-128"/>
            </a:endParaRPr>
          </a:p>
          <a:p>
            <a:pPr eaLnBrk="1" hangingPunct="1"/>
            <a:r>
              <a:rPr lang="it-IT" sz="2800" smtClean="0">
                <a:solidFill>
                  <a:schemeClr val="bg1"/>
                </a:solidFill>
                <a:latin typeface="Arial" pitchFamily="34" charset="0"/>
                <a:ea typeface="ＭＳ Ｐゴシック" pitchFamily="2" charset="-128"/>
              </a:rPr>
              <a:t>Grado II: gozzo visibile a collo iperesteso</a:t>
            </a:r>
          </a:p>
          <a:p>
            <a:pPr eaLnBrk="1" hangingPunct="1"/>
            <a:endParaRPr lang="it-IT" sz="2800" smtClean="0">
              <a:solidFill>
                <a:schemeClr val="bg1"/>
              </a:solidFill>
              <a:latin typeface="Arial" pitchFamily="34" charset="0"/>
              <a:ea typeface="ＭＳ Ｐゴシック" pitchFamily="2" charset="-128"/>
            </a:endParaRPr>
          </a:p>
          <a:p>
            <a:pPr eaLnBrk="1" hangingPunct="1"/>
            <a:r>
              <a:rPr lang="it-IT" sz="2800" smtClean="0">
                <a:solidFill>
                  <a:schemeClr val="bg1"/>
                </a:solidFill>
                <a:latin typeface="Arial" pitchFamily="34" charset="0"/>
                <a:ea typeface="ＭＳ Ｐゴシック" pitchFamily="2" charset="-128"/>
              </a:rPr>
              <a:t>Grado III: gozzo visibile a distanza</a:t>
            </a:r>
          </a:p>
        </p:txBody>
      </p:sp>
      <p:sp>
        <p:nvSpPr>
          <p:cNvPr id="287748" name="Rectangle 4"/>
          <p:cNvSpPr>
            <a:spLocks noChangeArrowheads="1"/>
          </p:cNvSpPr>
          <p:nvPr/>
        </p:nvSpPr>
        <p:spPr bwMode="auto">
          <a:xfrm>
            <a:off x="425450" y="400050"/>
            <a:ext cx="8255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GRADI DI GOZZO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52450" y="1981200"/>
            <a:ext cx="7772400" cy="4114800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it-IT" sz="2800" smtClean="0">
                <a:solidFill>
                  <a:schemeClr val="bg1"/>
                </a:solidFill>
                <a:latin typeface="Arial" pitchFamily="34" charset="0"/>
                <a:ea typeface="ＭＳ Ｐゴシック" pitchFamily="2" charset="-128"/>
              </a:rPr>
              <a:t>	Si parla di endemia gozzigena quando più del 5% della popolazione scolare dell</a:t>
            </a:r>
            <a:r>
              <a:rPr lang="ja-JP" altLang="it-IT" sz="2800" smtClean="0">
                <a:solidFill>
                  <a:schemeClr val="bg1"/>
                </a:solidFill>
                <a:latin typeface="Arial" pitchFamily="34" charset="0"/>
                <a:ea typeface="ＭＳ Ｐゴシック" pitchFamily="2" charset="-128"/>
              </a:rPr>
              <a:t>’</a:t>
            </a:r>
            <a:r>
              <a:rPr lang="it-IT" altLang="ja-JP" sz="2800" smtClean="0">
                <a:solidFill>
                  <a:schemeClr val="bg1"/>
                </a:solidFill>
                <a:latin typeface="Arial" pitchFamily="34" charset="0"/>
                <a:ea typeface="ＭＳ Ｐゴシック" pitchFamily="2" charset="-128"/>
              </a:rPr>
              <a:t>obbligo e/o più del 10% della popolazione adulta  presenta un aumento volumetrico della tiroide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endParaRPr lang="it-IT" sz="2800" smtClean="0">
              <a:solidFill>
                <a:schemeClr val="bg1"/>
              </a:solidFill>
              <a:latin typeface="Arial" pitchFamily="34" charset="0"/>
              <a:ea typeface="ＭＳ Ｐゴシック" pitchFamily="2" charset="-128"/>
            </a:endParaRPr>
          </a:p>
        </p:txBody>
      </p:sp>
      <p:sp>
        <p:nvSpPr>
          <p:cNvPr id="289795" name="Rectangle 3"/>
          <p:cNvSpPr>
            <a:spLocks noChangeArrowheads="1"/>
          </p:cNvSpPr>
          <p:nvPr/>
        </p:nvSpPr>
        <p:spPr bwMode="auto">
          <a:xfrm>
            <a:off x="425450" y="400050"/>
            <a:ext cx="8255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ENDEMIA GOZZIGENA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 descr="fig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1069975" y="895350"/>
            <a:ext cx="6989763" cy="5884863"/>
          </a:xfrm>
          <a:prstGeom prst="rect">
            <a:avLst/>
          </a:prstGeom>
          <a:blipFill dpi="0" rotWithShape="0">
            <a:blip r:embed="rId3">
              <a:lum bright="6000"/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655638" y="117475"/>
            <a:ext cx="7772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Iodide metabolism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0025" y="1981200"/>
            <a:ext cx="8805863" cy="3448050"/>
          </a:xfrm>
        </p:spPr>
        <p:txBody>
          <a:bodyPr/>
          <a:lstStyle/>
          <a:p>
            <a:pPr eaLnBrk="1" hangingPunct="1"/>
            <a:r>
              <a:rPr lang="it-IT" sz="2400" smtClean="0">
                <a:solidFill>
                  <a:schemeClr val="bg1"/>
                </a:solidFill>
                <a:latin typeface="Arial" pitchFamily="34" charset="0"/>
                <a:ea typeface="ＭＳ Ｐゴシック" pitchFamily="2" charset="-128"/>
              </a:rPr>
              <a:t>Ioduria media della popolazione   - in età scolare &lt;100 mcg/l</a:t>
            </a:r>
          </a:p>
          <a:p>
            <a:pPr eaLnBrk="1" hangingPunct="1">
              <a:buFontTx/>
              <a:buNone/>
            </a:pPr>
            <a:r>
              <a:rPr lang="it-IT" sz="2400" smtClean="0">
                <a:solidFill>
                  <a:schemeClr val="bg1"/>
                </a:solidFill>
                <a:latin typeface="Arial" pitchFamily="34" charset="0"/>
                <a:ea typeface="ＭＳ Ｐゴシック" pitchFamily="2" charset="-128"/>
              </a:rPr>
              <a:t>					    - in gravidanza &lt;150 mcg/l</a:t>
            </a:r>
          </a:p>
          <a:p>
            <a:pPr eaLnBrk="1" hangingPunct="1"/>
            <a:endParaRPr lang="it-IT" sz="2400" smtClean="0">
              <a:solidFill>
                <a:schemeClr val="bg1"/>
              </a:solidFill>
              <a:latin typeface="Arial" pitchFamily="34" charset="0"/>
              <a:ea typeface="ＭＳ Ｐゴシック" pitchFamily="2" charset="-128"/>
            </a:endParaRPr>
          </a:p>
          <a:p>
            <a:pPr eaLnBrk="1" hangingPunct="1"/>
            <a:r>
              <a:rPr lang="it-IT" sz="2400" smtClean="0">
                <a:solidFill>
                  <a:schemeClr val="bg1"/>
                </a:solidFill>
                <a:latin typeface="Arial" pitchFamily="34" charset="0"/>
                <a:ea typeface="ＭＳ Ｐゴシック" pitchFamily="2" charset="-128"/>
              </a:rPr>
              <a:t>Prevalenza di gozzo nella popolazione in età scolare &gt; 5%</a:t>
            </a:r>
          </a:p>
          <a:p>
            <a:pPr eaLnBrk="1" hangingPunct="1"/>
            <a:endParaRPr lang="it-IT" sz="2400" smtClean="0">
              <a:solidFill>
                <a:schemeClr val="bg1"/>
              </a:solidFill>
              <a:latin typeface="Arial" pitchFamily="34" charset="0"/>
              <a:ea typeface="ＭＳ Ｐゴシック" pitchFamily="2" charset="-128"/>
            </a:endParaRPr>
          </a:p>
          <a:p>
            <a:pPr eaLnBrk="1" hangingPunct="1"/>
            <a:r>
              <a:rPr lang="it-IT" sz="2400" smtClean="0">
                <a:solidFill>
                  <a:schemeClr val="bg1"/>
                </a:solidFill>
                <a:latin typeface="Arial" pitchFamily="34" charset="0"/>
                <a:ea typeface="ＭＳ Ｐゴシック" pitchFamily="2" charset="-128"/>
              </a:rPr>
              <a:t>TSH neonatale &gt; 5 mcU/ml in più del 3% dei neonati</a:t>
            </a:r>
          </a:p>
        </p:txBody>
      </p:sp>
      <p:sp>
        <p:nvSpPr>
          <p:cNvPr id="287748" name="Rectangle 4"/>
          <p:cNvSpPr>
            <a:spLocks noChangeArrowheads="1"/>
          </p:cNvSpPr>
          <p:nvPr/>
        </p:nvSpPr>
        <p:spPr bwMode="auto">
          <a:xfrm>
            <a:off x="442913" y="400050"/>
            <a:ext cx="8255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CARENZA IODICA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oer.unical.it/img/world_iodi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1152525"/>
            <a:ext cx="8801100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284288" y="214313"/>
            <a:ext cx="6573837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DEFICIENZA IODICA NEL MONDO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085850" y="5857875"/>
            <a:ext cx="6986588" cy="7080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La carenza nutrizionale di iodio rappresenta uno dei </a:t>
            </a:r>
          </a:p>
          <a:p>
            <a:pPr algn="ctr"/>
            <a:r>
              <a:rPr lang="it-IT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più gravi problemi di salute pubblica in tutto il mondo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Scansione0037"/>
          <p:cNvPicPr>
            <a:picLocks noChangeAspect="1" noChangeArrowheads="1"/>
          </p:cNvPicPr>
          <p:nvPr>
            <p:ph/>
          </p:nvPr>
        </p:nvPicPr>
        <p:blipFill>
          <a:blip r:embed="rId2"/>
          <a:srcRect l="1297" r="2408" b="2173"/>
          <a:stretch>
            <a:fillRect/>
          </a:stretch>
        </p:blipFill>
        <p:spPr>
          <a:xfrm>
            <a:off x="155575" y="1019175"/>
            <a:ext cx="8804275" cy="5002213"/>
          </a:xfrm>
          <a:noFill/>
        </p:spPr>
      </p:pic>
      <p:sp useBgFill="1">
        <p:nvSpPr>
          <p:cNvPr id="65539" name="Rectangle 3"/>
          <p:cNvSpPr>
            <a:spLocks noChangeArrowheads="1"/>
          </p:cNvSpPr>
          <p:nvPr/>
        </p:nvSpPr>
        <p:spPr bwMode="auto">
          <a:xfrm>
            <a:off x="9036050" y="549275"/>
            <a:ext cx="107950" cy="547211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562" name="Rectangle 3"/>
          <p:cNvSpPr>
            <a:spLocks noChangeArrowheads="1"/>
          </p:cNvSpPr>
          <p:nvPr/>
        </p:nvSpPr>
        <p:spPr bwMode="auto">
          <a:xfrm>
            <a:off x="9036050" y="549275"/>
            <a:ext cx="107950" cy="547211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688" y="1285875"/>
            <a:ext cx="8048625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2224088" y="333375"/>
            <a:ext cx="47053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LE FONTI DELLO IODIO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263" y="1457325"/>
            <a:ext cx="8067675" cy="47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1143000" y="333375"/>
            <a:ext cx="67976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APPORTO IODICO RACCOMANDATO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Freeform 4"/>
          <p:cNvSpPr>
            <a:spLocks/>
          </p:cNvSpPr>
          <p:nvPr/>
        </p:nvSpPr>
        <p:spPr bwMode="auto">
          <a:xfrm>
            <a:off x="1828800" y="4495800"/>
            <a:ext cx="998538" cy="1030288"/>
          </a:xfrm>
          <a:custGeom>
            <a:avLst/>
            <a:gdLst>
              <a:gd name="T0" fmla="*/ 2147483647 w 841"/>
              <a:gd name="T1" fmla="*/ 2147483647 h 769"/>
              <a:gd name="T2" fmla="*/ 2147483647 w 841"/>
              <a:gd name="T3" fmla="*/ 2147483647 h 769"/>
              <a:gd name="T4" fmla="*/ 2147483647 w 841"/>
              <a:gd name="T5" fmla="*/ 2147483647 h 769"/>
              <a:gd name="T6" fmla="*/ 2147483647 w 841"/>
              <a:gd name="T7" fmla="*/ 2147483647 h 769"/>
              <a:gd name="T8" fmla="*/ 2147483647 w 841"/>
              <a:gd name="T9" fmla="*/ 2147483647 h 769"/>
              <a:gd name="T10" fmla="*/ 2147483647 w 841"/>
              <a:gd name="T11" fmla="*/ 2147483647 h 769"/>
              <a:gd name="T12" fmla="*/ 2147483647 w 841"/>
              <a:gd name="T13" fmla="*/ 2147483647 h 769"/>
              <a:gd name="T14" fmla="*/ 2147483647 w 841"/>
              <a:gd name="T15" fmla="*/ 2147483647 h 769"/>
              <a:gd name="T16" fmla="*/ 2147483647 w 841"/>
              <a:gd name="T17" fmla="*/ 2147483647 h 769"/>
              <a:gd name="T18" fmla="*/ 2147483647 w 841"/>
              <a:gd name="T19" fmla="*/ 2147483647 h 769"/>
              <a:gd name="T20" fmla="*/ 2147483647 w 841"/>
              <a:gd name="T21" fmla="*/ 2147483647 h 769"/>
              <a:gd name="T22" fmla="*/ 2147483647 w 841"/>
              <a:gd name="T23" fmla="*/ 2147483647 h 769"/>
              <a:gd name="T24" fmla="*/ 2147483647 w 841"/>
              <a:gd name="T25" fmla="*/ 2147483647 h 769"/>
              <a:gd name="T26" fmla="*/ 2147483647 w 841"/>
              <a:gd name="T27" fmla="*/ 2147483647 h 769"/>
              <a:gd name="T28" fmla="*/ 2147483647 w 841"/>
              <a:gd name="T29" fmla="*/ 2147483647 h 769"/>
              <a:gd name="T30" fmla="*/ 2147483647 w 841"/>
              <a:gd name="T31" fmla="*/ 2147483647 h 769"/>
              <a:gd name="T32" fmla="*/ 2147483647 w 841"/>
              <a:gd name="T33" fmla="*/ 2147483647 h 769"/>
              <a:gd name="T34" fmla="*/ 2147483647 w 841"/>
              <a:gd name="T35" fmla="*/ 2147483647 h 769"/>
              <a:gd name="T36" fmla="*/ 2147483647 w 841"/>
              <a:gd name="T37" fmla="*/ 2147483647 h 769"/>
              <a:gd name="T38" fmla="*/ 2147483647 w 841"/>
              <a:gd name="T39" fmla="*/ 2147483647 h 769"/>
              <a:gd name="T40" fmla="*/ 0 w 841"/>
              <a:gd name="T41" fmla="*/ 2147483647 h 769"/>
              <a:gd name="T42" fmla="*/ 0 w 841"/>
              <a:gd name="T43" fmla="*/ 2147483647 h 769"/>
              <a:gd name="T44" fmla="*/ 2147483647 w 841"/>
              <a:gd name="T45" fmla="*/ 2147483647 h 769"/>
              <a:gd name="T46" fmla="*/ 2147483647 w 841"/>
              <a:gd name="T47" fmla="*/ 2147483647 h 769"/>
              <a:gd name="T48" fmla="*/ 2147483647 w 841"/>
              <a:gd name="T49" fmla="*/ 2147483647 h 769"/>
              <a:gd name="T50" fmla="*/ 2147483647 w 841"/>
              <a:gd name="T51" fmla="*/ 2147483647 h 769"/>
              <a:gd name="T52" fmla="*/ 2147483647 w 841"/>
              <a:gd name="T53" fmla="*/ 2147483647 h 769"/>
              <a:gd name="T54" fmla="*/ 2147483647 w 841"/>
              <a:gd name="T55" fmla="*/ 2147483647 h 769"/>
              <a:gd name="T56" fmla="*/ 2147483647 w 841"/>
              <a:gd name="T57" fmla="*/ 2147483647 h 769"/>
              <a:gd name="T58" fmla="*/ 2147483647 w 841"/>
              <a:gd name="T59" fmla="*/ 2147483647 h 769"/>
              <a:gd name="T60" fmla="*/ 2147483647 w 841"/>
              <a:gd name="T61" fmla="*/ 2147483647 h 769"/>
              <a:gd name="T62" fmla="*/ 2147483647 w 841"/>
              <a:gd name="T63" fmla="*/ 2147483647 h 769"/>
              <a:gd name="T64" fmla="*/ 2147483647 w 841"/>
              <a:gd name="T65" fmla="*/ 2147483647 h 769"/>
              <a:gd name="T66" fmla="*/ 2147483647 w 841"/>
              <a:gd name="T67" fmla="*/ 2147483647 h 769"/>
              <a:gd name="T68" fmla="*/ 2147483647 w 841"/>
              <a:gd name="T69" fmla="*/ 2147483647 h 769"/>
              <a:gd name="T70" fmla="*/ 2147483647 w 841"/>
              <a:gd name="T71" fmla="*/ 2147483647 h 769"/>
              <a:gd name="T72" fmla="*/ 2147483647 w 841"/>
              <a:gd name="T73" fmla="*/ 2147483647 h 769"/>
              <a:gd name="T74" fmla="*/ 2147483647 w 841"/>
              <a:gd name="T75" fmla="*/ 2147483647 h 769"/>
              <a:gd name="T76" fmla="*/ 2147483647 w 841"/>
              <a:gd name="T77" fmla="*/ 2147483647 h 769"/>
              <a:gd name="T78" fmla="*/ 2147483647 w 841"/>
              <a:gd name="T79" fmla="*/ 2147483647 h 769"/>
              <a:gd name="T80" fmla="*/ 2147483647 w 841"/>
              <a:gd name="T81" fmla="*/ 2147483647 h 769"/>
              <a:gd name="T82" fmla="*/ 2147483647 w 841"/>
              <a:gd name="T83" fmla="*/ 2147483647 h 769"/>
              <a:gd name="T84" fmla="*/ 2147483647 w 841"/>
              <a:gd name="T85" fmla="*/ 2147483647 h 769"/>
              <a:gd name="T86" fmla="*/ 2147483647 w 841"/>
              <a:gd name="T87" fmla="*/ 2147483647 h 769"/>
              <a:gd name="T88" fmla="*/ 2147483647 w 841"/>
              <a:gd name="T89" fmla="*/ 2147483647 h 769"/>
              <a:gd name="T90" fmla="*/ 2147483647 w 841"/>
              <a:gd name="T91" fmla="*/ 2147483647 h 769"/>
              <a:gd name="T92" fmla="*/ 2147483647 w 841"/>
              <a:gd name="T93" fmla="*/ 2147483647 h 769"/>
              <a:gd name="T94" fmla="*/ 2147483647 w 841"/>
              <a:gd name="T95" fmla="*/ 2147483647 h 769"/>
              <a:gd name="T96" fmla="*/ 2147483647 w 841"/>
              <a:gd name="T97" fmla="*/ 2147483647 h 769"/>
              <a:gd name="T98" fmla="*/ 2147483647 w 841"/>
              <a:gd name="T99" fmla="*/ 2147483647 h 769"/>
              <a:gd name="T100" fmla="*/ 2147483647 w 841"/>
              <a:gd name="T101" fmla="*/ 2147483647 h 769"/>
              <a:gd name="T102" fmla="*/ 2147483647 w 841"/>
              <a:gd name="T103" fmla="*/ 2147483647 h 769"/>
              <a:gd name="T104" fmla="*/ 2147483647 w 841"/>
              <a:gd name="T105" fmla="*/ 2147483647 h 769"/>
              <a:gd name="T106" fmla="*/ 2147483647 w 841"/>
              <a:gd name="T107" fmla="*/ 2147483647 h 769"/>
              <a:gd name="T108" fmla="*/ 2147483647 w 841"/>
              <a:gd name="T109" fmla="*/ 2147483647 h 769"/>
              <a:gd name="T110" fmla="*/ 2147483647 w 841"/>
              <a:gd name="T111" fmla="*/ 0 h 769"/>
              <a:gd name="T112" fmla="*/ 2147483647 w 841"/>
              <a:gd name="T113" fmla="*/ 2147483647 h 769"/>
              <a:gd name="T114" fmla="*/ 2147483647 w 841"/>
              <a:gd name="T115" fmla="*/ 2147483647 h 769"/>
              <a:gd name="T116" fmla="*/ 2147483647 w 841"/>
              <a:gd name="T117" fmla="*/ 2147483647 h 769"/>
              <a:gd name="T118" fmla="*/ 2147483647 w 841"/>
              <a:gd name="T119" fmla="*/ 2147483647 h 769"/>
              <a:gd name="T120" fmla="*/ 2147483647 w 841"/>
              <a:gd name="T121" fmla="*/ 2147483647 h 76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841"/>
              <a:gd name="T184" fmla="*/ 0 h 769"/>
              <a:gd name="T185" fmla="*/ 841 w 841"/>
              <a:gd name="T186" fmla="*/ 769 h 76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841" h="769">
                <a:moveTo>
                  <a:pt x="612" y="216"/>
                </a:moveTo>
                <a:lnTo>
                  <a:pt x="588" y="216"/>
                </a:lnTo>
                <a:lnTo>
                  <a:pt x="576" y="192"/>
                </a:lnTo>
                <a:lnTo>
                  <a:pt x="576" y="168"/>
                </a:lnTo>
                <a:lnTo>
                  <a:pt x="564" y="132"/>
                </a:lnTo>
                <a:lnTo>
                  <a:pt x="552" y="108"/>
                </a:lnTo>
                <a:lnTo>
                  <a:pt x="552" y="84"/>
                </a:lnTo>
                <a:lnTo>
                  <a:pt x="528" y="72"/>
                </a:lnTo>
                <a:lnTo>
                  <a:pt x="504" y="60"/>
                </a:lnTo>
                <a:lnTo>
                  <a:pt x="480" y="96"/>
                </a:lnTo>
                <a:lnTo>
                  <a:pt x="468" y="144"/>
                </a:lnTo>
                <a:lnTo>
                  <a:pt x="468" y="168"/>
                </a:lnTo>
                <a:lnTo>
                  <a:pt x="456" y="204"/>
                </a:lnTo>
                <a:lnTo>
                  <a:pt x="456" y="228"/>
                </a:lnTo>
                <a:lnTo>
                  <a:pt x="444" y="252"/>
                </a:lnTo>
                <a:lnTo>
                  <a:pt x="420" y="252"/>
                </a:lnTo>
                <a:lnTo>
                  <a:pt x="408" y="228"/>
                </a:lnTo>
                <a:lnTo>
                  <a:pt x="420" y="252"/>
                </a:lnTo>
                <a:lnTo>
                  <a:pt x="396" y="288"/>
                </a:lnTo>
                <a:lnTo>
                  <a:pt x="372" y="288"/>
                </a:lnTo>
                <a:lnTo>
                  <a:pt x="348" y="264"/>
                </a:lnTo>
                <a:lnTo>
                  <a:pt x="336" y="240"/>
                </a:lnTo>
                <a:lnTo>
                  <a:pt x="312" y="216"/>
                </a:lnTo>
                <a:lnTo>
                  <a:pt x="300" y="192"/>
                </a:lnTo>
                <a:lnTo>
                  <a:pt x="288" y="156"/>
                </a:lnTo>
                <a:lnTo>
                  <a:pt x="276" y="132"/>
                </a:lnTo>
                <a:lnTo>
                  <a:pt x="252" y="120"/>
                </a:lnTo>
                <a:lnTo>
                  <a:pt x="216" y="96"/>
                </a:lnTo>
                <a:lnTo>
                  <a:pt x="204" y="72"/>
                </a:lnTo>
                <a:lnTo>
                  <a:pt x="168" y="36"/>
                </a:lnTo>
                <a:lnTo>
                  <a:pt x="144" y="24"/>
                </a:lnTo>
                <a:lnTo>
                  <a:pt x="120" y="12"/>
                </a:lnTo>
                <a:lnTo>
                  <a:pt x="96" y="12"/>
                </a:lnTo>
                <a:lnTo>
                  <a:pt x="72" y="12"/>
                </a:lnTo>
                <a:lnTo>
                  <a:pt x="48" y="36"/>
                </a:lnTo>
                <a:lnTo>
                  <a:pt x="36" y="60"/>
                </a:lnTo>
                <a:lnTo>
                  <a:pt x="24" y="84"/>
                </a:lnTo>
                <a:lnTo>
                  <a:pt x="12" y="108"/>
                </a:lnTo>
                <a:lnTo>
                  <a:pt x="12" y="144"/>
                </a:lnTo>
                <a:lnTo>
                  <a:pt x="12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48" y="408"/>
                </a:lnTo>
                <a:lnTo>
                  <a:pt x="48" y="432"/>
                </a:lnTo>
                <a:lnTo>
                  <a:pt x="60" y="468"/>
                </a:lnTo>
                <a:lnTo>
                  <a:pt x="72" y="492"/>
                </a:lnTo>
                <a:lnTo>
                  <a:pt x="84" y="516"/>
                </a:lnTo>
                <a:lnTo>
                  <a:pt x="84" y="552"/>
                </a:lnTo>
                <a:lnTo>
                  <a:pt x="96" y="576"/>
                </a:lnTo>
                <a:lnTo>
                  <a:pt x="108" y="612"/>
                </a:lnTo>
                <a:lnTo>
                  <a:pt x="120" y="636"/>
                </a:lnTo>
                <a:lnTo>
                  <a:pt x="144" y="636"/>
                </a:lnTo>
                <a:lnTo>
                  <a:pt x="144" y="660"/>
                </a:lnTo>
                <a:lnTo>
                  <a:pt x="156" y="684"/>
                </a:lnTo>
                <a:lnTo>
                  <a:pt x="180" y="708"/>
                </a:lnTo>
                <a:lnTo>
                  <a:pt x="192" y="732"/>
                </a:lnTo>
                <a:lnTo>
                  <a:pt x="216" y="732"/>
                </a:lnTo>
                <a:lnTo>
                  <a:pt x="240" y="744"/>
                </a:lnTo>
                <a:lnTo>
                  <a:pt x="264" y="756"/>
                </a:lnTo>
                <a:lnTo>
                  <a:pt x="300" y="768"/>
                </a:lnTo>
                <a:lnTo>
                  <a:pt x="324" y="768"/>
                </a:lnTo>
                <a:lnTo>
                  <a:pt x="348" y="756"/>
                </a:lnTo>
                <a:lnTo>
                  <a:pt x="396" y="732"/>
                </a:lnTo>
                <a:lnTo>
                  <a:pt x="408" y="708"/>
                </a:lnTo>
                <a:lnTo>
                  <a:pt x="432" y="696"/>
                </a:lnTo>
                <a:lnTo>
                  <a:pt x="444" y="672"/>
                </a:lnTo>
                <a:lnTo>
                  <a:pt x="444" y="648"/>
                </a:lnTo>
                <a:lnTo>
                  <a:pt x="468" y="636"/>
                </a:lnTo>
                <a:lnTo>
                  <a:pt x="480" y="612"/>
                </a:lnTo>
                <a:lnTo>
                  <a:pt x="504" y="612"/>
                </a:lnTo>
                <a:lnTo>
                  <a:pt x="528" y="612"/>
                </a:lnTo>
                <a:lnTo>
                  <a:pt x="564" y="612"/>
                </a:lnTo>
                <a:lnTo>
                  <a:pt x="588" y="612"/>
                </a:lnTo>
                <a:lnTo>
                  <a:pt x="612" y="624"/>
                </a:lnTo>
                <a:lnTo>
                  <a:pt x="636" y="648"/>
                </a:lnTo>
                <a:lnTo>
                  <a:pt x="660" y="660"/>
                </a:lnTo>
                <a:lnTo>
                  <a:pt x="672" y="684"/>
                </a:lnTo>
                <a:lnTo>
                  <a:pt x="696" y="684"/>
                </a:lnTo>
                <a:lnTo>
                  <a:pt x="720" y="696"/>
                </a:lnTo>
                <a:lnTo>
                  <a:pt x="744" y="708"/>
                </a:lnTo>
                <a:lnTo>
                  <a:pt x="780" y="696"/>
                </a:lnTo>
                <a:lnTo>
                  <a:pt x="792" y="672"/>
                </a:lnTo>
                <a:lnTo>
                  <a:pt x="804" y="636"/>
                </a:lnTo>
                <a:lnTo>
                  <a:pt x="816" y="600"/>
                </a:lnTo>
                <a:lnTo>
                  <a:pt x="828" y="564"/>
                </a:lnTo>
                <a:lnTo>
                  <a:pt x="840" y="528"/>
                </a:lnTo>
                <a:lnTo>
                  <a:pt x="840" y="504"/>
                </a:lnTo>
                <a:lnTo>
                  <a:pt x="840" y="468"/>
                </a:lnTo>
                <a:lnTo>
                  <a:pt x="840" y="420"/>
                </a:lnTo>
                <a:lnTo>
                  <a:pt x="840" y="396"/>
                </a:lnTo>
                <a:lnTo>
                  <a:pt x="840" y="372"/>
                </a:lnTo>
                <a:lnTo>
                  <a:pt x="828" y="336"/>
                </a:lnTo>
                <a:lnTo>
                  <a:pt x="828" y="312"/>
                </a:lnTo>
                <a:lnTo>
                  <a:pt x="828" y="276"/>
                </a:lnTo>
                <a:lnTo>
                  <a:pt x="816" y="252"/>
                </a:lnTo>
                <a:lnTo>
                  <a:pt x="816" y="204"/>
                </a:lnTo>
                <a:lnTo>
                  <a:pt x="804" y="168"/>
                </a:lnTo>
                <a:lnTo>
                  <a:pt x="804" y="144"/>
                </a:lnTo>
                <a:lnTo>
                  <a:pt x="792" y="120"/>
                </a:lnTo>
                <a:lnTo>
                  <a:pt x="792" y="96"/>
                </a:lnTo>
                <a:lnTo>
                  <a:pt x="780" y="72"/>
                </a:lnTo>
                <a:lnTo>
                  <a:pt x="780" y="48"/>
                </a:lnTo>
                <a:lnTo>
                  <a:pt x="768" y="24"/>
                </a:lnTo>
                <a:lnTo>
                  <a:pt x="744" y="12"/>
                </a:lnTo>
                <a:lnTo>
                  <a:pt x="720" y="0"/>
                </a:lnTo>
                <a:lnTo>
                  <a:pt x="684" y="0"/>
                </a:lnTo>
                <a:lnTo>
                  <a:pt x="660" y="24"/>
                </a:lnTo>
                <a:lnTo>
                  <a:pt x="648" y="48"/>
                </a:lnTo>
                <a:lnTo>
                  <a:pt x="648" y="72"/>
                </a:lnTo>
                <a:lnTo>
                  <a:pt x="636" y="96"/>
                </a:lnTo>
                <a:lnTo>
                  <a:pt x="624" y="120"/>
                </a:lnTo>
                <a:lnTo>
                  <a:pt x="624" y="144"/>
                </a:lnTo>
                <a:lnTo>
                  <a:pt x="612" y="180"/>
                </a:lnTo>
                <a:lnTo>
                  <a:pt x="600" y="216"/>
                </a:lnTo>
                <a:lnTo>
                  <a:pt x="600" y="240"/>
                </a:lnTo>
                <a:lnTo>
                  <a:pt x="612" y="216"/>
                </a:lnTo>
              </a:path>
            </a:pathLst>
          </a:custGeom>
          <a:gradFill rotWithShape="0">
            <a:gsLst>
              <a:gs pos="0">
                <a:srgbClr val="E5405D"/>
              </a:gs>
              <a:gs pos="100000">
                <a:srgbClr val="892638"/>
              </a:gs>
            </a:gsLst>
            <a:path path="rect">
              <a:fillToRect l="50000" t="50000" r="50000" b="50000"/>
            </a:path>
          </a:gra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68610" name="Line 5"/>
          <p:cNvSpPr>
            <a:spLocks noChangeShapeType="1"/>
          </p:cNvSpPr>
          <p:nvPr/>
        </p:nvSpPr>
        <p:spPr bwMode="auto">
          <a:xfrm>
            <a:off x="2336800" y="1897063"/>
            <a:ext cx="0" cy="9652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8611" name="Line 6"/>
          <p:cNvSpPr>
            <a:spLocks noChangeShapeType="1"/>
          </p:cNvSpPr>
          <p:nvPr/>
        </p:nvSpPr>
        <p:spPr bwMode="auto">
          <a:xfrm>
            <a:off x="2339975" y="3573463"/>
            <a:ext cx="0" cy="9652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8612" name="Line 7"/>
          <p:cNvSpPr>
            <a:spLocks noChangeShapeType="1"/>
          </p:cNvSpPr>
          <p:nvPr/>
        </p:nvSpPr>
        <p:spPr bwMode="auto">
          <a:xfrm>
            <a:off x="2473325" y="5346700"/>
            <a:ext cx="0" cy="5842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8613" name="Rectangle 8"/>
          <p:cNvSpPr>
            <a:spLocks noChangeArrowheads="1"/>
          </p:cNvSpPr>
          <p:nvPr/>
        </p:nvSpPr>
        <p:spPr bwMode="auto">
          <a:xfrm>
            <a:off x="1119188" y="2897188"/>
            <a:ext cx="2200275" cy="3635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b="1">
                <a:solidFill>
                  <a:schemeClr val="tx2"/>
                </a:solidFill>
                <a:latin typeface="Comic Sans MS" pitchFamily="66" charset="0"/>
              </a:rPr>
              <a:t>   TSH</a:t>
            </a:r>
          </a:p>
        </p:txBody>
      </p:sp>
      <p:sp>
        <p:nvSpPr>
          <p:cNvPr id="68614" name="Freeform 9"/>
          <p:cNvSpPr>
            <a:spLocks/>
          </p:cNvSpPr>
          <p:nvPr/>
        </p:nvSpPr>
        <p:spPr bwMode="auto">
          <a:xfrm>
            <a:off x="3832225" y="4229100"/>
            <a:ext cx="1482725" cy="1525588"/>
          </a:xfrm>
          <a:custGeom>
            <a:avLst/>
            <a:gdLst>
              <a:gd name="T0" fmla="*/ 2147483647 w 1051"/>
              <a:gd name="T1" fmla="*/ 2147483647 h 961"/>
              <a:gd name="T2" fmla="*/ 2147483647 w 1051"/>
              <a:gd name="T3" fmla="*/ 2147483647 h 961"/>
              <a:gd name="T4" fmla="*/ 2147483647 w 1051"/>
              <a:gd name="T5" fmla="*/ 2147483647 h 961"/>
              <a:gd name="T6" fmla="*/ 2147483647 w 1051"/>
              <a:gd name="T7" fmla="*/ 2147483647 h 961"/>
              <a:gd name="T8" fmla="*/ 2147483647 w 1051"/>
              <a:gd name="T9" fmla="*/ 2147483647 h 961"/>
              <a:gd name="T10" fmla="*/ 2147483647 w 1051"/>
              <a:gd name="T11" fmla="*/ 2147483647 h 961"/>
              <a:gd name="T12" fmla="*/ 2147483647 w 1051"/>
              <a:gd name="T13" fmla="*/ 2147483647 h 961"/>
              <a:gd name="T14" fmla="*/ 2147483647 w 1051"/>
              <a:gd name="T15" fmla="*/ 2147483647 h 961"/>
              <a:gd name="T16" fmla="*/ 2147483647 w 1051"/>
              <a:gd name="T17" fmla="*/ 2147483647 h 961"/>
              <a:gd name="T18" fmla="*/ 2147483647 w 1051"/>
              <a:gd name="T19" fmla="*/ 2147483647 h 961"/>
              <a:gd name="T20" fmla="*/ 2147483647 w 1051"/>
              <a:gd name="T21" fmla="*/ 2147483647 h 961"/>
              <a:gd name="T22" fmla="*/ 2147483647 w 1051"/>
              <a:gd name="T23" fmla="*/ 2147483647 h 961"/>
              <a:gd name="T24" fmla="*/ 2147483647 w 1051"/>
              <a:gd name="T25" fmla="*/ 2147483647 h 961"/>
              <a:gd name="T26" fmla="*/ 2147483647 w 1051"/>
              <a:gd name="T27" fmla="*/ 2147483647 h 961"/>
              <a:gd name="T28" fmla="*/ 2147483647 w 1051"/>
              <a:gd name="T29" fmla="*/ 2147483647 h 961"/>
              <a:gd name="T30" fmla="*/ 2147483647 w 1051"/>
              <a:gd name="T31" fmla="*/ 2147483647 h 961"/>
              <a:gd name="T32" fmla="*/ 2147483647 w 1051"/>
              <a:gd name="T33" fmla="*/ 2147483647 h 961"/>
              <a:gd name="T34" fmla="*/ 2147483647 w 1051"/>
              <a:gd name="T35" fmla="*/ 2147483647 h 961"/>
              <a:gd name="T36" fmla="*/ 2147483647 w 1051"/>
              <a:gd name="T37" fmla="*/ 2147483647 h 961"/>
              <a:gd name="T38" fmla="*/ 2147483647 w 1051"/>
              <a:gd name="T39" fmla="*/ 2147483647 h 961"/>
              <a:gd name="T40" fmla="*/ 0 w 1051"/>
              <a:gd name="T41" fmla="*/ 2147483647 h 961"/>
              <a:gd name="T42" fmla="*/ 0 w 1051"/>
              <a:gd name="T43" fmla="*/ 2147483647 h 961"/>
              <a:gd name="T44" fmla="*/ 2147483647 w 1051"/>
              <a:gd name="T45" fmla="*/ 2147483647 h 961"/>
              <a:gd name="T46" fmla="*/ 2147483647 w 1051"/>
              <a:gd name="T47" fmla="*/ 2147483647 h 961"/>
              <a:gd name="T48" fmla="*/ 2147483647 w 1051"/>
              <a:gd name="T49" fmla="*/ 2147483647 h 961"/>
              <a:gd name="T50" fmla="*/ 2147483647 w 1051"/>
              <a:gd name="T51" fmla="*/ 2147483647 h 961"/>
              <a:gd name="T52" fmla="*/ 2147483647 w 1051"/>
              <a:gd name="T53" fmla="*/ 2147483647 h 961"/>
              <a:gd name="T54" fmla="*/ 2147483647 w 1051"/>
              <a:gd name="T55" fmla="*/ 2147483647 h 961"/>
              <a:gd name="T56" fmla="*/ 2147483647 w 1051"/>
              <a:gd name="T57" fmla="*/ 2147483647 h 961"/>
              <a:gd name="T58" fmla="*/ 2147483647 w 1051"/>
              <a:gd name="T59" fmla="*/ 2147483647 h 961"/>
              <a:gd name="T60" fmla="*/ 2147483647 w 1051"/>
              <a:gd name="T61" fmla="*/ 2147483647 h 961"/>
              <a:gd name="T62" fmla="*/ 2147483647 w 1051"/>
              <a:gd name="T63" fmla="*/ 2147483647 h 961"/>
              <a:gd name="T64" fmla="*/ 2147483647 w 1051"/>
              <a:gd name="T65" fmla="*/ 2147483647 h 961"/>
              <a:gd name="T66" fmla="*/ 2147483647 w 1051"/>
              <a:gd name="T67" fmla="*/ 2147483647 h 961"/>
              <a:gd name="T68" fmla="*/ 2147483647 w 1051"/>
              <a:gd name="T69" fmla="*/ 2147483647 h 961"/>
              <a:gd name="T70" fmla="*/ 2147483647 w 1051"/>
              <a:gd name="T71" fmla="*/ 2147483647 h 961"/>
              <a:gd name="T72" fmla="*/ 2147483647 w 1051"/>
              <a:gd name="T73" fmla="*/ 2147483647 h 961"/>
              <a:gd name="T74" fmla="*/ 2147483647 w 1051"/>
              <a:gd name="T75" fmla="*/ 2147483647 h 961"/>
              <a:gd name="T76" fmla="*/ 2147483647 w 1051"/>
              <a:gd name="T77" fmla="*/ 2147483647 h 961"/>
              <a:gd name="T78" fmla="*/ 2147483647 w 1051"/>
              <a:gd name="T79" fmla="*/ 2147483647 h 961"/>
              <a:gd name="T80" fmla="*/ 2147483647 w 1051"/>
              <a:gd name="T81" fmla="*/ 2147483647 h 961"/>
              <a:gd name="T82" fmla="*/ 2147483647 w 1051"/>
              <a:gd name="T83" fmla="*/ 2147483647 h 961"/>
              <a:gd name="T84" fmla="*/ 2147483647 w 1051"/>
              <a:gd name="T85" fmla="*/ 2147483647 h 961"/>
              <a:gd name="T86" fmla="*/ 2147483647 w 1051"/>
              <a:gd name="T87" fmla="*/ 2147483647 h 961"/>
              <a:gd name="T88" fmla="*/ 2147483647 w 1051"/>
              <a:gd name="T89" fmla="*/ 2147483647 h 961"/>
              <a:gd name="T90" fmla="*/ 2147483647 w 1051"/>
              <a:gd name="T91" fmla="*/ 2147483647 h 961"/>
              <a:gd name="T92" fmla="*/ 2147483647 w 1051"/>
              <a:gd name="T93" fmla="*/ 2147483647 h 961"/>
              <a:gd name="T94" fmla="*/ 2147483647 w 1051"/>
              <a:gd name="T95" fmla="*/ 2147483647 h 961"/>
              <a:gd name="T96" fmla="*/ 2147483647 w 1051"/>
              <a:gd name="T97" fmla="*/ 2147483647 h 961"/>
              <a:gd name="T98" fmla="*/ 2147483647 w 1051"/>
              <a:gd name="T99" fmla="*/ 2147483647 h 961"/>
              <a:gd name="T100" fmla="*/ 2147483647 w 1051"/>
              <a:gd name="T101" fmla="*/ 2147483647 h 961"/>
              <a:gd name="T102" fmla="*/ 2147483647 w 1051"/>
              <a:gd name="T103" fmla="*/ 2147483647 h 961"/>
              <a:gd name="T104" fmla="*/ 2147483647 w 1051"/>
              <a:gd name="T105" fmla="*/ 2147483647 h 961"/>
              <a:gd name="T106" fmla="*/ 2147483647 w 1051"/>
              <a:gd name="T107" fmla="*/ 2147483647 h 961"/>
              <a:gd name="T108" fmla="*/ 2147483647 w 1051"/>
              <a:gd name="T109" fmla="*/ 2147483647 h 961"/>
              <a:gd name="T110" fmla="*/ 2147483647 w 1051"/>
              <a:gd name="T111" fmla="*/ 0 h 961"/>
              <a:gd name="T112" fmla="*/ 2147483647 w 1051"/>
              <a:gd name="T113" fmla="*/ 2147483647 h 961"/>
              <a:gd name="T114" fmla="*/ 2147483647 w 1051"/>
              <a:gd name="T115" fmla="*/ 2147483647 h 961"/>
              <a:gd name="T116" fmla="*/ 2147483647 w 1051"/>
              <a:gd name="T117" fmla="*/ 2147483647 h 961"/>
              <a:gd name="T118" fmla="*/ 2147483647 w 1051"/>
              <a:gd name="T119" fmla="*/ 2147483647 h 961"/>
              <a:gd name="T120" fmla="*/ 2147483647 w 1051"/>
              <a:gd name="T121" fmla="*/ 2147483647 h 96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051"/>
              <a:gd name="T184" fmla="*/ 0 h 961"/>
              <a:gd name="T185" fmla="*/ 1051 w 1051"/>
              <a:gd name="T186" fmla="*/ 961 h 96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051" h="961">
                <a:moveTo>
                  <a:pt x="765" y="270"/>
                </a:moveTo>
                <a:lnTo>
                  <a:pt x="735" y="270"/>
                </a:lnTo>
                <a:lnTo>
                  <a:pt x="720" y="240"/>
                </a:lnTo>
                <a:lnTo>
                  <a:pt x="720" y="210"/>
                </a:lnTo>
                <a:lnTo>
                  <a:pt x="705" y="165"/>
                </a:lnTo>
                <a:lnTo>
                  <a:pt x="690" y="135"/>
                </a:lnTo>
                <a:lnTo>
                  <a:pt x="690" y="105"/>
                </a:lnTo>
                <a:lnTo>
                  <a:pt x="660" y="90"/>
                </a:lnTo>
                <a:lnTo>
                  <a:pt x="630" y="75"/>
                </a:lnTo>
                <a:lnTo>
                  <a:pt x="600" y="120"/>
                </a:lnTo>
                <a:lnTo>
                  <a:pt x="585" y="180"/>
                </a:lnTo>
                <a:lnTo>
                  <a:pt x="585" y="210"/>
                </a:lnTo>
                <a:lnTo>
                  <a:pt x="570" y="255"/>
                </a:lnTo>
                <a:lnTo>
                  <a:pt x="570" y="285"/>
                </a:lnTo>
                <a:lnTo>
                  <a:pt x="555" y="315"/>
                </a:lnTo>
                <a:lnTo>
                  <a:pt x="525" y="315"/>
                </a:lnTo>
                <a:lnTo>
                  <a:pt x="510" y="285"/>
                </a:lnTo>
                <a:lnTo>
                  <a:pt x="525" y="315"/>
                </a:lnTo>
                <a:lnTo>
                  <a:pt x="495" y="360"/>
                </a:lnTo>
                <a:lnTo>
                  <a:pt x="465" y="360"/>
                </a:lnTo>
                <a:lnTo>
                  <a:pt x="435" y="330"/>
                </a:lnTo>
                <a:lnTo>
                  <a:pt x="420" y="300"/>
                </a:lnTo>
                <a:lnTo>
                  <a:pt x="390" y="270"/>
                </a:lnTo>
                <a:lnTo>
                  <a:pt x="375" y="240"/>
                </a:lnTo>
                <a:lnTo>
                  <a:pt x="360" y="195"/>
                </a:lnTo>
                <a:lnTo>
                  <a:pt x="345" y="165"/>
                </a:lnTo>
                <a:lnTo>
                  <a:pt x="315" y="150"/>
                </a:lnTo>
                <a:lnTo>
                  <a:pt x="270" y="120"/>
                </a:lnTo>
                <a:lnTo>
                  <a:pt x="255" y="90"/>
                </a:lnTo>
                <a:lnTo>
                  <a:pt x="210" y="45"/>
                </a:lnTo>
                <a:lnTo>
                  <a:pt x="180" y="30"/>
                </a:lnTo>
                <a:lnTo>
                  <a:pt x="150" y="15"/>
                </a:lnTo>
                <a:lnTo>
                  <a:pt x="120" y="15"/>
                </a:lnTo>
                <a:lnTo>
                  <a:pt x="90" y="15"/>
                </a:lnTo>
                <a:lnTo>
                  <a:pt x="60" y="45"/>
                </a:lnTo>
                <a:lnTo>
                  <a:pt x="45" y="75"/>
                </a:lnTo>
                <a:lnTo>
                  <a:pt x="30" y="105"/>
                </a:lnTo>
                <a:lnTo>
                  <a:pt x="15" y="135"/>
                </a:lnTo>
                <a:lnTo>
                  <a:pt x="15" y="180"/>
                </a:lnTo>
                <a:lnTo>
                  <a:pt x="15" y="210"/>
                </a:lnTo>
                <a:lnTo>
                  <a:pt x="0" y="240"/>
                </a:lnTo>
                <a:lnTo>
                  <a:pt x="0" y="270"/>
                </a:lnTo>
                <a:lnTo>
                  <a:pt x="0" y="300"/>
                </a:lnTo>
                <a:lnTo>
                  <a:pt x="0" y="330"/>
                </a:lnTo>
                <a:lnTo>
                  <a:pt x="15" y="360"/>
                </a:lnTo>
                <a:lnTo>
                  <a:pt x="15" y="390"/>
                </a:lnTo>
                <a:lnTo>
                  <a:pt x="30" y="420"/>
                </a:lnTo>
                <a:lnTo>
                  <a:pt x="30" y="450"/>
                </a:lnTo>
                <a:lnTo>
                  <a:pt x="45" y="480"/>
                </a:lnTo>
                <a:lnTo>
                  <a:pt x="60" y="510"/>
                </a:lnTo>
                <a:lnTo>
                  <a:pt x="60" y="540"/>
                </a:lnTo>
                <a:lnTo>
                  <a:pt x="75" y="585"/>
                </a:lnTo>
                <a:lnTo>
                  <a:pt x="90" y="615"/>
                </a:lnTo>
                <a:lnTo>
                  <a:pt x="105" y="645"/>
                </a:lnTo>
                <a:lnTo>
                  <a:pt x="105" y="690"/>
                </a:lnTo>
                <a:lnTo>
                  <a:pt x="120" y="720"/>
                </a:lnTo>
                <a:lnTo>
                  <a:pt x="135" y="765"/>
                </a:lnTo>
                <a:lnTo>
                  <a:pt x="150" y="795"/>
                </a:lnTo>
                <a:lnTo>
                  <a:pt x="180" y="795"/>
                </a:lnTo>
                <a:lnTo>
                  <a:pt x="180" y="825"/>
                </a:lnTo>
                <a:lnTo>
                  <a:pt x="195" y="855"/>
                </a:lnTo>
                <a:lnTo>
                  <a:pt x="225" y="885"/>
                </a:lnTo>
                <a:lnTo>
                  <a:pt x="240" y="915"/>
                </a:lnTo>
                <a:lnTo>
                  <a:pt x="270" y="915"/>
                </a:lnTo>
                <a:lnTo>
                  <a:pt x="300" y="930"/>
                </a:lnTo>
                <a:lnTo>
                  <a:pt x="330" y="945"/>
                </a:lnTo>
                <a:lnTo>
                  <a:pt x="375" y="960"/>
                </a:lnTo>
                <a:lnTo>
                  <a:pt x="405" y="960"/>
                </a:lnTo>
                <a:lnTo>
                  <a:pt x="435" y="945"/>
                </a:lnTo>
                <a:lnTo>
                  <a:pt x="495" y="915"/>
                </a:lnTo>
                <a:lnTo>
                  <a:pt x="510" y="885"/>
                </a:lnTo>
                <a:lnTo>
                  <a:pt x="540" y="870"/>
                </a:lnTo>
                <a:lnTo>
                  <a:pt x="555" y="840"/>
                </a:lnTo>
                <a:lnTo>
                  <a:pt x="555" y="810"/>
                </a:lnTo>
                <a:lnTo>
                  <a:pt x="585" y="795"/>
                </a:lnTo>
                <a:lnTo>
                  <a:pt x="600" y="765"/>
                </a:lnTo>
                <a:lnTo>
                  <a:pt x="630" y="765"/>
                </a:lnTo>
                <a:lnTo>
                  <a:pt x="660" y="765"/>
                </a:lnTo>
                <a:lnTo>
                  <a:pt x="705" y="765"/>
                </a:lnTo>
                <a:lnTo>
                  <a:pt x="735" y="765"/>
                </a:lnTo>
                <a:lnTo>
                  <a:pt x="765" y="780"/>
                </a:lnTo>
                <a:lnTo>
                  <a:pt x="795" y="810"/>
                </a:lnTo>
                <a:lnTo>
                  <a:pt x="825" y="825"/>
                </a:lnTo>
                <a:lnTo>
                  <a:pt x="840" y="855"/>
                </a:lnTo>
                <a:lnTo>
                  <a:pt x="870" y="855"/>
                </a:lnTo>
                <a:lnTo>
                  <a:pt x="900" y="870"/>
                </a:lnTo>
                <a:lnTo>
                  <a:pt x="930" y="885"/>
                </a:lnTo>
                <a:lnTo>
                  <a:pt x="975" y="870"/>
                </a:lnTo>
                <a:lnTo>
                  <a:pt x="990" y="840"/>
                </a:lnTo>
                <a:lnTo>
                  <a:pt x="1005" y="795"/>
                </a:lnTo>
                <a:lnTo>
                  <a:pt x="1020" y="750"/>
                </a:lnTo>
                <a:lnTo>
                  <a:pt x="1035" y="705"/>
                </a:lnTo>
                <a:lnTo>
                  <a:pt x="1050" y="660"/>
                </a:lnTo>
                <a:lnTo>
                  <a:pt x="1050" y="630"/>
                </a:lnTo>
                <a:lnTo>
                  <a:pt x="1050" y="585"/>
                </a:lnTo>
                <a:lnTo>
                  <a:pt x="1050" y="525"/>
                </a:lnTo>
                <a:lnTo>
                  <a:pt x="1050" y="495"/>
                </a:lnTo>
                <a:lnTo>
                  <a:pt x="1050" y="465"/>
                </a:lnTo>
                <a:lnTo>
                  <a:pt x="1035" y="420"/>
                </a:lnTo>
                <a:lnTo>
                  <a:pt x="1035" y="390"/>
                </a:lnTo>
                <a:lnTo>
                  <a:pt x="1035" y="345"/>
                </a:lnTo>
                <a:lnTo>
                  <a:pt x="1020" y="315"/>
                </a:lnTo>
                <a:lnTo>
                  <a:pt x="1020" y="255"/>
                </a:lnTo>
                <a:lnTo>
                  <a:pt x="1005" y="210"/>
                </a:lnTo>
                <a:lnTo>
                  <a:pt x="1005" y="180"/>
                </a:lnTo>
                <a:lnTo>
                  <a:pt x="990" y="150"/>
                </a:lnTo>
                <a:lnTo>
                  <a:pt x="990" y="120"/>
                </a:lnTo>
                <a:lnTo>
                  <a:pt x="975" y="90"/>
                </a:lnTo>
                <a:lnTo>
                  <a:pt x="975" y="60"/>
                </a:lnTo>
                <a:lnTo>
                  <a:pt x="960" y="30"/>
                </a:lnTo>
                <a:lnTo>
                  <a:pt x="930" y="15"/>
                </a:lnTo>
                <a:lnTo>
                  <a:pt x="900" y="0"/>
                </a:lnTo>
                <a:lnTo>
                  <a:pt x="855" y="0"/>
                </a:lnTo>
                <a:lnTo>
                  <a:pt x="825" y="30"/>
                </a:lnTo>
                <a:lnTo>
                  <a:pt x="810" y="60"/>
                </a:lnTo>
                <a:lnTo>
                  <a:pt x="810" y="90"/>
                </a:lnTo>
                <a:lnTo>
                  <a:pt x="795" y="120"/>
                </a:lnTo>
                <a:lnTo>
                  <a:pt x="780" y="150"/>
                </a:lnTo>
                <a:lnTo>
                  <a:pt x="780" y="180"/>
                </a:lnTo>
                <a:lnTo>
                  <a:pt x="765" y="225"/>
                </a:lnTo>
                <a:lnTo>
                  <a:pt x="750" y="270"/>
                </a:lnTo>
                <a:lnTo>
                  <a:pt x="750" y="300"/>
                </a:lnTo>
                <a:lnTo>
                  <a:pt x="765" y="270"/>
                </a:lnTo>
              </a:path>
            </a:pathLst>
          </a:custGeom>
          <a:gradFill rotWithShape="0">
            <a:gsLst>
              <a:gs pos="0">
                <a:srgbClr val="E5405D"/>
              </a:gs>
              <a:gs pos="100000">
                <a:srgbClr val="892638"/>
              </a:gs>
            </a:gsLst>
            <a:path path="rect">
              <a:fillToRect l="50000" t="50000" r="50000" b="50000"/>
            </a:path>
          </a:gradFill>
          <a:ln w="12700" cap="rnd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68615" name="AutoShape 10"/>
          <p:cNvSpPr>
            <a:spLocks noChangeArrowheads="1"/>
          </p:cNvSpPr>
          <p:nvPr/>
        </p:nvSpPr>
        <p:spPr bwMode="auto">
          <a:xfrm rot="16200000" flipH="1">
            <a:off x="4239419" y="2309019"/>
            <a:ext cx="796925" cy="300037"/>
          </a:xfrm>
          <a:prstGeom prst="rightArrow">
            <a:avLst>
              <a:gd name="adj1" fmla="val 50000"/>
              <a:gd name="adj2" fmla="val 132817"/>
            </a:avLst>
          </a:prstGeom>
          <a:solidFill>
            <a:srgbClr val="33CC33"/>
          </a:solidFill>
          <a:ln w="76200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8616" name="AutoShape 11"/>
          <p:cNvSpPr>
            <a:spLocks noChangeArrowheads="1"/>
          </p:cNvSpPr>
          <p:nvPr/>
        </p:nvSpPr>
        <p:spPr bwMode="auto">
          <a:xfrm rot="16200000" flipH="1">
            <a:off x="4009232" y="3793331"/>
            <a:ext cx="1219200" cy="261937"/>
          </a:xfrm>
          <a:prstGeom prst="rightArrow">
            <a:avLst>
              <a:gd name="adj1" fmla="val 50000"/>
              <a:gd name="adj2" fmla="val 232749"/>
            </a:avLst>
          </a:prstGeom>
          <a:solidFill>
            <a:srgbClr val="33CC33"/>
          </a:solidFill>
          <a:ln w="76200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8617" name="Line 12"/>
          <p:cNvSpPr>
            <a:spLocks noChangeShapeType="1"/>
          </p:cNvSpPr>
          <p:nvPr/>
        </p:nvSpPr>
        <p:spPr bwMode="auto">
          <a:xfrm>
            <a:off x="4775200" y="5499100"/>
            <a:ext cx="0" cy="5842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68618" name="Group 13"/>
          <p:cNvGrpSpPr>
            <a:grpSpLocks/>
          </p:cNvGrpSpPr>
          <p:nvPr/>
        </p:nvGrpSpPr>
        <p:grpSpPr bwMode="auto">
          <a:xfrm>
            <a:off x="5994400" y="4038600"/>
            <a:ext cx="1801813" cy="1754188"/>
            <a:chOff x="4248" y="2544"/>
            <a:chExt cx="1276" cy="1105"/>
          </a:xfrm>
        </p:grpSpPr>
        <p:sp>
          <p:nvSpPr>
            <p:cNvPr id="68660" name="Freeform 14"/>
            <p:cNvSpPr>
              <a:spLocks/>
            </p:cNvSpPr>
            <p:nvPr/>
          </p:nvSpPr>
          <p:spPr bwMode="auto">
            <a:xfrm>
              <a:off x="4248" y="2544"/>
              <a:ext cx="1209" cy="1105"/>
            </a:xfrm>
            <a:custGeom>
              <a:avLst/>
              <a:gdLst>
                <a:gd name="T0" fmla="*/ 846 w 1209"/>
                <a:gd name="T1" fmla="*/ 311 h 1105"/>
                <a:gd name="T2" fmla="*/ 828 w 1209"/>
                <a:gd name="T3" fmla="*/ 242 h 1105"/>
                <a:gd name="T4" fmla="*/ 794 w 1209"/>
                <a:gd name="T5" fmla="*/ 155 h 1105"/>
                <a:gd name="T6" fmla="*/ 759 w 1209"/>
                <a:gd name="T7" fmla="*/ 104 h 1105"/>
                <a:gd name="T8" fmla="*/ 690 w 1209"/>
                <a:gd name="T9" fmla="*/ 138 h 1105"/>
                <a:gd name="T10" fmla="*/ 673 w 1209"/>
                <a:gd name="T11" fmla="*/ 242 h 1105"/>
                <a:gd name="T12" fmla="*/ 656 w 1209"/>
                <a:gd name="T13" fmla="*/ 328 h 1105"/>
                <a:gd name="T14" fmla="*/ 604 w 1209"/>
                <a:gd name="T15" fmla="*/ 362 h 1105"/>
                <a:gd name="T16" fmla="*/ 604 w 1209"/>
                <a:gd name="T17" fmla="*/ 362 h 1105"/>
                <a:gd name="T18" fmla="*/ 535 w 1209"/>
                <a:gd name="T19" fmla="*/ 414 h 1105"/>
                <a:gd name="T20" fmla="*/ 483 w 1209"/>
                <a:gd name="T21" fmla="*/ 345 h 1105"/>
                <a:gd name="T22" fmla="*/ 431 w 1209"/>
                <a:gd name="T23" fmla="*/ 276 h 1105"/>
                <a:gd name="T24" fmla="*/ 397 w 1209"/>
                <a:gd name="T25" fmla="*/ 190 h 1105"/>
                <a:gd name="T26" fmla="*/ 311 w 1209"/>
                <a:gd name="T27" fmla="*/ 138 h 1105"/>
                <a:gd name="T28" fmla="*/ 242 w 1209"/>
                <a:gd name="T29" fmla="*/ 52 h 1105"/>
                <a:gd name="T30" fmla="*/ 173 w 1209"/>
                <a:gd name="T31" fmla="*/ 17 h 1105"/>
                <a:gd name="T32" fmla="*/ 104 w 1209"/>
                <a:gd name="T33" fmla="*/ 17 h 1105"/>
                <a:gd name="T34" fmla="*/ 52 w 1209"/>
                <a:gd name="T35" fmla="*/ 86 h 1105"/>
                <a:gd name="T36" fmla="*/ 17 w 1209"/>
                <a:gd name="T37" fmla="*/ 155 h 1105"/>
                <a:gd name="T38" fmla="*/ 17 w 1209"/>
                <a:gd name="T39" fmla="*/ 242 h 1105"/>
                <a:gd name="T40" fmla="*/ 0 w 1209"/>
                <a:gd name="T41" fmla="*/ 311 h 1105"/>
                <a:gd name="T42" fmla="*/ 0 w 1209"/>
                <a:gd name="T43" fmla="*/ 380 h 1105"/>
                <a:gd name="T44" fmla="*/ 17 w 1209"/>
                <a:gd name="T45" fmla="*/ 449 h 1105"/>
                <a:gd name="T46" fmla="*/ 35 w 1209"/>
                <a:gd name="T47" fmla="*/ 518 h 1105"/>
                <a:gd name="T48" fmla="*/ 69 w 1209"/>
                <a:gd name="T49" fmla="*/ 587 h 1105"/>
                <a:gd name="T50" fmla="*/ 86 w 1209"/>
                <a:gd name="T51" fmla="*/ 673 h 1105"/>
                <a:gd name="T52" fmla="*/ 121 w 1209"/>
                <a:gd name="T53" fmla="*/ 742 h 1105"/>
                <a:gd name="T54" fmla="*/ 138 w 1209"/>
                <a:gd name="T55" fmla="*/ 828 h 1105"/>
                <a:gd name="T56" fmla="*/ 173 w 1209"/>
                <a:gd name="T57" fmla="*/ 914 h 1105"/>
                <a:gd name="T58" fmla="*/ 207 w 1209"/>
                <a:gd name="T59" fmla="*/ 949 h 1105"/>
                <a:gd name="T60" fmla="*/ 259 w 1209"/>
                <a:gd name="T61" fmla="*/ 1018 h 1105"/>
                <a:gd name="T62" fmla="*/ 311 w 1209"/>
                <a:gd name="T63" fmla="*/ 1052 h 1105"/>
                <a:gd name="T64" fmla="*/ 380 w 1209"/>
                <a:gd name="T65" fmla="*/ 1087 h 1105"/>
                <a:gd name="T66" fmla="*/ 466 w 1209"/>
                <a:gd name="T67" fmla="*/ 1104 h 1105"/>
                <a:gd name="T68" fmla="*/ 569 w 1209"/>
                <a:gd name="T69" fmla="*/ 1052 h 1105"/>
                <a:gd name="T70" fmla="*/ 621 w 1209"/>
                <a:gd name="T71" fmla="*/ 1001 h 1105"/>
                <a:gd name="T72" fmla="*/ 639 w 1209"/>
                <a:gd name="T73" fmla="*/ 932 h 1105"/>
                <a:gd name="T74" fmla="*/ 690 w 1209"/>
                <a:gd name="T75" fmla="*/ 880 h 1105"/>
                <a:gd name="T76" fmla="*/ 759 w 1209"/>
                <a:gd name="T77" fmla="*/ 880 h 1105"/>
                <a:gd name="T78" fmla="*/ 846 w 1209"/>
                <a:gd name="T79" fmla="*/ 880 h 1105"/>
                <a:gd name="T80" fmla="*/ 915 w 1209"/>
                <a:gd name="T81" fmla="*/ 932 h 1105"/>
                <a:gd name="T82" fmla="*/ 966 w 1209"/>
                <a:gd name="T83" fmla="*/ 983 h 1105"/>
                <a:gd name="T84" fmla="*/ 1035 w 1209"/>
                <a:gd name="T85" fmla="*/ 1001 h 1105"/>
                <a:gd name="T86" fmla="*/ 1122 w 1209"/>
                <a:gd name="T87" fmla="*/ 1001 h 1105"/>
                <a:gd name="T88" fmla="*/ 1156 w 1209"/>
                <a:gd name="T89" fmla="*/ 914 h 1105"/>
                <a:gd name="T90" fmla="*/ 1191 w 1209"/>
                <a:gd name="T91" fmla="*/ 811 h 1105"/>
                <a:gd name="T92" fmla="*/ 1208 w 1209"/>
                <a:gd name="T93" fmla="*/ 725 h 1105"/>
                <a:gd name="T94" fmla="*/ 1208 w 1209"/>
                <a:gd name="T95" fmla="*/ 604 h 1105"/>
                <a:gd name="T96" fmla="*/ 1208 w 1209"/>
                <a:gd name="T97" fmla="*/ 535 h 1105"/>
                <a:gd name="T98" fmla="*/ 1191 w 1209"/>
                <a:gd name="T99" fmla="*/ 449 h 1105"/>
                <a:gd name="T100" fmla="*/ 1173 w 1209"/>
                <a:gd name="T101" fmla="*/ 362 h 1105"/>
                <a:gd name="T102" fmla="*/ 1156 w 1209"/>
                <a:gd name="T103" fmla="*/ 242 h 1105"/>
                <a:gd name="T104" fmla="*/ 1139 w 1209"/>
                <a:gd name="T105" fmla="*/ 173 h 1105"/>
                <a:gd name="T106" fmla="*/ 1122 w 1209"/>
                <a:gd name="T107" fmla="*/ 104 h 1105"/>
                <a:gd name="T108" fmla="*/ 1104 w 1209"/>
                <a:gd name="T109" fmla="*/ 35 h 1105"/>
                <a:gd name="T110" fmla="*/ 1035 w 1209"/>
                <a:gd name="T111" fmla="*/ 0 h 1105"/>
                <a:gd name="T112" fmla="*/ 949 w 1209"/>
                <a:gd name="T113" fmla="*/ 35 h 1105"/>
                <a:gd name="T114" fmla="*/ 932 w 1209"/>
                <a:gd name="T115" fmla="*/ 104 h 1105"/>
                <a:gd name="T116" fmla="*/ 897 w 1209"/>
                <a:gd name="T117" fmla="*/ 173 h 1105"/>
                <a:gd name="T118" fmla="*/ 880 w 1209"/>
                <a:gd name="T119" fmla="*/ 259 h 1105"/>
                <a:gd name="T120" fmla="*/ 863 w 1209"/>
                <a:gd name="T121" fmla="*/ 345 h 11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09"/>
                <a:gd name="T184" fmla="*/ 0 h 1105"/>
                <a:gd name="T185" fmla="*/ 1209 w 1209"/>
                <a:gd name="T186" fmla="*/ 1105 h 11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09" h="1105">
                  <a:moveTo>
                    <a:pt x="880" y="311"/>
                  </a:moveTo>
                  <a:lnTo>
                    <a:pt x="846" y="311"/>
                  </a:lnTo>
                  <a:lnTo>
                    <a:pt x="828" y="276"/>
                  </a:lnTo>
                  <a:lnTo>
                    <a:pt x="828" y="242"/>
                  </a:lnTo>
                  <a:lnTo>
                    <a:pt x="811" y="190"/>
                  </a:lnTo>
                  <a:lnTo>
                    <a:pt x="794" y="155"/>
                  </a:lnTo>
                  <a:lnTo>
                    <a:pt x="794" y="121"/>
                  </a:lnTo>
                  <a:lnTo>
                    <a:pt x="759" y="104"/>
                  </a:lnTo>
                  <a:lnTo>
                    <a:pt x="725" y="86"/>
                  </a:lnTo>
                  <a:lnTo>
                    <a:pt x="690" y="138"/>
                  </a:lnTo>
                  <a:lnTo>
                    <a:pt x="673" y="207"/>
                  </a:lnTo>
                  <a:lnTo>
                    <a:pt x="673" y="242"/>
                  </a:lnTo>
                  <a:lnTo>
                    <a:pt x="656" y="293"/>
                  </a:lnTo>
                  <a:lnTo>
                    <a:pt x="656" y="328"/>
                  </a:lnTo>
                  <a:lnTo>
                    <a:pt x="639" y="362"/>
                  </a:lnTo>
                  <a:lnTo>
                    <a:pt x="604" y="362"/>
                  </a:lnTo>
                  <a:lnTo>
                    <a:pt x="587" y="328"/>
                  </a:lnTo>
                  <a:lnTo>
                    <a:pt x="604" y="362"/>
                  </a:lnTo>
                  <a:lnTo>
                    <a:pt x="569" y="414"/>
                  </a:lnTo>
                  <a:lnTo>
                    <a:pt x="535" y="414"/>
                  </a:lnTo>
                  <a:lnTo>
                    <a:pt x="500" y="380"/>
                  </a:lnTo>
                  <a:lnTo>
                    <a:pt x="483" y="345"/>
                  </a:lnTo>
                  <a:lnTo>
                    <a:pt x="449" y="311"/>
                  </a:lnTo>
                  <a:lnTo>
                    <a:pt x="431" y="276"/>
                  </a:lnTo>
                  <a:lnTo>
                    <a:pt x="414" y="224"/>
                  </a:lnTo>
                  <a:lnTo>
                    <a:pt x="397" y="190"/>
                  </a:lnTo>
                  <a:lnTo>
                    <a:pt x="362" y="173"/>
                  </a:lnTo>
                  <a:lnTo>
                    <a:pt x="311" y="138"/>
                  </a:lnTo>
                  <a:lnTo>
                    <a:pt x="293" y="104"/>
                  </a:lnTo>
                  <a:lnTo>
                    <a:pt x="242" y="52"/>
                  </a:lnTo>
                  <a:lnTo>
                    <a:pt x="207" y="35"/>
                  </a:lnTo>
                  <a:lnTo>
                    <a:pt x="173" y="17"/>
                  </a:lnTo>
                  <a:lnTo>
                    <a:pt x="138" y="17"/>
                  </a:lnTo>
                  <a:lnTo>
                    <a:pt x="104" y="17"/>
                  </a:lnTo>
                  <a:lnTo>
                    <a:pt x="69" y="52"/>
                  </a:lnTo>
                  <a:lnTo>
                    <a:pt x="52" y="86"/>
                  </a:lnTo>
                  <a:lnTo>
                    <a:pt x="35" y="121"/>
                  </a:lnTo>
                  <a:lnTo>
                    <a:pt x="17" y="155"/>
                  </a:lnTo>
                  <a:lnTo>
                    <a:pt x="17" y="207"/>
                  </a:lnTo>
                  <a:lnTo>
                    <a:pt x="17" y="242"/>
                  </a:lnTo>
                  <a:lnTo>
                    <a:pt x="0" y="276"/>
                  </a:lnTo>
                  <a:lnTo>
                    <a:pt x="0" y="311"/>
                  </a:lnTo>
                  <a:lnTo>
                    <a:pt x="0" y="345"/>
                  </a:lnTo>
                  <a:lnTo>
                    <a:pt x="0" y="380"/>
                  </a:lnTo>
                  <a:lnTo>
                    <a:pt x="17" y="414"/>
                  </a:lnTo>
                  <a:lnTo>
                    <a:pt x="17" y="449"/>
                  </a:lnTo>
                  <a:lnTo>
                    <a:pt x="35" y="483"/>
                  </a:lnTo>
                  <a:lnTo>
                    <a:pt x="35" y="518"/>
                  </a:lnTo>
                  <a:lnTo>
                    <a:pt x="52" y="552"/>
                  </a:lnTo>
                  <a:lnTo>
                    <a:pt x="69" y="587"/>
                  </a:lnTo>
                  <a:lnTo>
                    <a:pt x="69" y="621"/>
                  </a:lnTo>
                  <a:lnTo>
                    <a:pt x="86" y="673"/>
                  </a:lnTo>
                  <a:lnTo>
                    <a:pt x="104" y="707"/>
                  </a:lnTo>
                  <a:lnTo>
                    <a:pt x="121" y="742"/>
                  </a:lnTo>
                  <a:lnTo>
                    <a:pt x="121" y="794"/>
                  </a:lnTo>
                  <a:lnTo>
                    <a:pt x="138" y="828"/>
                  </a:lnTo>
                  <a:lnTo>
                    <a:pt x="155" y="880"/>
                  </a:lnTo>
                  <a:lnTo>
                    <a:pt x="173" y="914"/>
                  </a:lnTo>
                  <a:lnTo>
                    <a:pt x="207" y="914"/>
                  </a:lnTo>
                  <a:lnTo>
                    <a:pt x="207" y="949"/>
                  </a:lnTo>
                  <a:lnTo>
                    <a:pt x="224" y="983"/>
                  </a:lnTo>
                  <a:lnTo>
                    <a:pt x="259" y="1018"/>
                  </a:lnTo>
                  <a:lnTo>
                    <a:pt x="276" y="1052"/>
                  </a:lnTo>
                  <a:lnTo>
                    <a:pt x="311" y="1052"/>
                  </a:lnTo>
                  <a:lnTo>
                    <a:pt x="345" y="1070"/>
                  </a:lnTo>
                  <a:lnTo>
                    <a:pt x="380" y="1087"/>
                  </a:lnTo>
                  <a:lnTo>
                    <a:pt x="431" y="1104"/>
                  </a:lnTo>
                  <a:lnTo>
                    <a:pt x="466" y="1104"/>
                  </a:lnTo>
                  <a:lnTo>
                    <a:pt x="500" y="1087"/>
                  </a:lnTo>
                  <a:lnTo>
                    <a:pt x="569" y="1052"/>
                  </a:lnTo>
                  <a:lnTo>
                    <a:pt x="587" y="1018"/>
                  </a:lnTo>
                  <a:lnTo>
                    <a:pt x="621" y="1001"/>
                  </a:lnTo>
                  <a:lnTo>
                    <a:pt x="639" y="966"/>
                  </a:lnTo>
                  <a:lnTo>
                    <a:pt x="639" y="932"/>
                  </a:lnTo>
                  <a:lnTo>
                    <a:pt x="673" y="914"/>
                  </a:lnTo>
                  <a:lnTo>
                    <a:pt x="690" y="880"/>
                  </a:lnTo>
                  <a:lnTo>
                    <a:pt x="725" y="880"/>
                  </a:lnTo>
                  <a:lnTo>
                    <a:pt x="759" y="880"/>
                  </a:lnTo>
                  <a:lnTo>
                    <a:pt x="811" y="880"/>
                  </a:lnTo>
                  <a:lnTo>
                    <a:pt x="846" y="880"/>
                  </a:lnTo>
                  <a:lnTo>
                    <a:pt x="880" y="897"/>
                  </a:lnTo>
                  <a:lnTo>
                    <a:pt x="915" y="932"/>
                  </a:lnTo>
                  <a:lnTo>
                    <a:pt x="949" y="949"/>
                  </a:lnTo>
                  <a:lnTo>
                    <a:pt x="966" y="983"/>
                  </a:lnTo>
                  <a:lnTo>
                    <a:pt x="1001" y="983"/>
                  </a:lnTo>
                  <a:lnTo>
                    <a:pt x="1035" y="1001"/>
                  </a:lnTo>
                  <a:lnTo>
                    <a:pt x="1070" y="1018"/>
                  </a:lnTo>
                  <a:lnTo>
                    <a:pt x="1122" y="1001"/>
                  </a:lnTo>
                  <a:lnTo>
                    <a:pt x="1139" y="966"/>
                  </a:lnTo>
                  <a:lnTo>
                    <a:pt x="1156" y="914"/>
                  </a:lnTo>
                  <a:lnTo>
                    <a:pt x="1173" y="863"/>
                  </a:lnTo>
                  <a:lnTo>
                    <a:pt x="1191" y="811"/>
                  </a:lnTo>
                  <a:lnTo>
                    <a:pt x="1208" y="759"/>
                  </a:lnTo>
                  <a:lnTo>
                    <a:pt x="1208" y="725"/>
                  </a:lnTo>
                  <a:lnTo>
                    <a:pt x="1208" y="673"/>
                  </a:lnTo>
                  <a:lnTo>
                    <a:pt x="1208" y="604"/>
                  </a:lnTo>
                  <a:lnTo>
                    <a:pt x="1208" y="569"/>
                  </a:lnTo>
                  <a:lnTo>
                    <a:pt x="1208" y="535"/>
                  </a:lnTo>
                  <a:lnTo>
                    <a:pt x="1191" y="483"/>
                  </a:lnTo>
                  <a:lnTo>
                    <a:pt x="1191" y="449"/>
                  </a:lnTo>
                  <a:lnTo>
                    <a:pt x="1191" y="397"/>
                  </a:lnTo>
                  <a:lnTo>
                    <a:pt x="1173" y="362"/>
                  </a:lnTo>
                  <a:lnTo>
                    <a:pt x="1173" y="293"/>
                  </a:lnTo>
                  <a:lnTo>
                    <a:pt x="1156" y="242"/>
                  </a:lnTo>
                  <a:lnTo>
                    <a:pt x="1156" y="207"/>
                  </a:lnTo>
                  <a:lnTo>
                    <a:pt x="1139" y="173"/>
                  </a:lnTo>
                  <a:lnTo>
                    <a:pt x="1139" y="138"/>
                  </a:lnTo>
                  <a:lnTo>
                    <a:pt x="1122" y="104"/>
                  </a:lnTo>
                  <a:lnTo>
                    <a:pt x="1122" y="69"/>
                  </a:lnTo>
                  <a:lnTo>
                    <a:pt x="1104" y="35"/>
                  </a:lnTo>
                  <a:lnTo>
                    <a:pt x="1070" y="17"/>
                  </a:lnTo>
                  <a:lnTo>
                    <a:pt x="1035" y="0"/>
                  </a:lnTo>
                  <a:lnTo>
                    <a:pt x="984" y="0"/>
                  </a:lnTo>
                  <a:lnTo>
                    <a:pt x="949" y="35"/>
                  </a:lnTo>
                  <a:lnTo>
                    <a:pt x="932" y="69"/>
                  </a:lnTo>
                  <a:lnTo>
                    <a:pt x="932" y="104"/>
                  </a:lnTo>
                  <a:lnTo>
                    <a:pt x="915" y="138"/>
                  </a:lnTo>
                  <a:lnTo>
                    <a:pt x="897" y="173"/>
                  </a:lnTo>
                  <a:lnTo>
                    <a:pt x="897" y="207"/>
                  </a:lnTo>
                  <a:lnTo>
                    <a:pt x="880" y="259"/>
                  </a:lnTo>
                  <a:lnTo>
                    <a:pt x="863" y="311"/>
                  </a:lnTo>
                  <a:lnTo>
                    <a:pt x="863" y="345"/>
                  </a:lnTo>
                  <a:lnTo>
                    <a:pt x="880" y="311"/>
                  </a:lnTo>
                </a:path>
              </a:pathLst>
            </a:custGeom>
            <a:gradFill rotWithShape="0">
              <a:gsLst>
                <a:gs pos="0">
                  <a:srgbClr val="E5405D"/>
                </a:gs>
                <a:gs pos="100000">
                  <a:srgbClr val="44131C"/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661" name="Oval 15"/>
            <p:cNvSpPr>
              <a:spLocks noChangeArrowheads="1"/>
            </p:cNvSpPr>
            <p:nvPr/>
          </p:nvSpPr>
          <p:spPr bwMode="auto">
            <a:xfrm>
              <a:off x="5140" y="2544"/>
              <a:ext cx="288" cy="384"/>
            </a:xfrm>
            <a:prstGeom prst="ellipse">
              <a:avLst/>
            </a:prstGeom>
            <a:gradFill rotWithShape="0">
              <a:gsLst>
                <a:gs pos="0">
                  <a:srgbClr val="E5405D"/>
                </a:gs>
                <a:gs pos="100000">
                  <a:srgbClr val="CE3954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62" name="Oval 16"/>
            <p:cNvSpPr>
              <a:spLocks noChangeArrowheads="1"/>
            </p:cNvSpPr>
            <p:nvPr/>
          </p:nvSpPr>
          <p:spPr bwMode="auto">
            <a:xfrm>
              <a:off x="5236" y="2784"/>
              <a:ext cx="240" cy="336"/>
            </a:xfrm>
            <a:prstGeom prst="ellipse">
              <a:avLst/>
            </a:prstGeom>
            <a:gradFill rotWithShape="0">
              <a:gsLst>
                <a:gs pos="0">
                  <a:srgbClr val="E5405D"/>
                </a:gs>
                <a:gs pos="100000">
                  <a:srgbClr val="CE3954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63" name="Oval 17"/>
            <p:cNvSpPr>
              <a:spLocks noChangeArrowheads="1"/>
            </p:cNvSpPr>
            <p:nvPr/>
          </p:nvSpPr>
          <p:spPr bwMode="auto">
            <a:xfrm>
              <a:off x="4276" y="2592"/>
              <a:ext cx="240" cy="336"/>
            </a:xfrm>
            <a:prstGeom prst="ellipse">
              <a:avLst/>
            </a:prstGeom>
            <a:gradFill rotWithShape="0">
              <a:gsLst>
                <a:gs pos="0">
                  <a:srgbClr val="E5405D"/>
                </a:gs>
                <a:gs pos="100000">
                  <a:srgbClr val="CE3954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64" name="Oval 18"/>
            <p:cNvSpPr>
              <a:spLocks noChangeArrowheads="1"/>
            </p:cNvSpPr>
            <p:nvPr/>
          </p:nvSpPr>
          <p:spPr bwMode="auto">
            <a:xfrm>
              <a:off x="4324" y="2928"/>
              <a:ext cx="240" cy="336"/>
            </a:xfrm>
            <a:prstGeom prst="ellipse">
              <a:avLst/>
            </a:prstGeom>
            <a:gradFill rotWithShape="0">
              <a:gsLst>
                <a:gs pos="0">
                  <a:srgbClr val="E5405D"/>
                </a:gs>
                <a:gs pos="100000">
                  <a:srgbClr val="CE3954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65" name="Oval 19"/>
            <p:cNvSpPr>
              <a:spLocks noChangeArrowheads="1"/>
            </p:cNvSpPr>
            <p:nvPr/>
          </p:nvSpPr>
          <p:spPr bwMode="auto">
            <a:xfrm>
              <a:off x="4420" y="3216"/>
              <a:ext cx="240" cy="336"/>
            </a:xfrm>
            <a:prstGeom prst="ellipse">
              <a:avLst/>
            </a:prstGeom>
            <a:gradFill rotWithShape="0">
              <a:gsLst>
                <a:gs pos="0">
                  <a:srgbClr val="E5405D"/>
                </a:gs>
                <a:gs pos="100000">
                  <a:srgbClr val="CE3954"/>
                </a:gs>
              </a:gsLst>
              <a:path path="shape">
                <a:fillToRect l="50000" t="50000" r="50000" b="50000"/>
              </a:path>
            </a:gradFill>
            <a:ln w="508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66" name="Oval 20"/>
            <p:cNvSpPr>
              <a:spLocks noChangeArrowheads="1"/>
            </p:cNvSpPr>
            <p:nvPr/>
          </p:nvSpPr>
          <p:spPr bwMode="auto">
            <a:xfrm>
              <a:off x="4612" y="3312"/>
              <a:ext cx="240" cy="336"/>
            </a:xfrm>
            <a:prstGeom prst="ellipse">
              <a:avLst/>
            </a:prstGeom>
            <a:gradFill rotWithShape="0">
              <a:gsLst>
                <a:gs pos="0">
                  <a:srgbClr val="E5405D"/>
                </a:gs>
                <a:gs pos="100000">
                  <a:srgbClr val="CE3954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67" name="Oval 21"/>
            <p:cNvSpPr>
              <a:spLocks noChangeArrowheads="1"/>
            </p:cNvSpPr>
            <p:nvPr/>
          </p:nvSpPr>
          <p:spPr bwMode="auto">
            <a:xfrm>
              <a:off x="4420" y="2736"/>
              <a:ext cx="240" cy="336"/>
            </a:xfrm>
            <a:prstGeom prst="ellipse">
              <a:avLst/>
            </a:prstGeom>
            <a:gradFill rotWithShape="0">
              <a:gsLst>
                <a:gs pos="0">
                  <a:srgbClr val="E5405D"/>
                </a:gs>
                <a:gs pos="100000">
                  <a:srgbClr val="CE3954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68" name="Oval 22"/>
            <p:cNvSpPr>
              <a:spLocks noChangeArrowheads="1"/>
            </p:cNvSpPr>
            <p:nvPr/>
          </p:nvSpPr>
          <p:spPr bwMode="auto">
            <a:xfrm>
              <a:off x="5284" y="3072"/>
              <a:ext cx="240" cy="336"/>
            </a:xfrm>
            <a:prstGeom prst="ellipse">
              <a:avLst/>
            </a:prstGeom>
            <a:gradFill rotWithShape="0">
              <a:gsLst>
                <a:gs pos="0">
                  <a:srgbClr val="E5405D"/>
                </a:gs>
                <a:gs pos="100000">
                  <a:srgbClr val="CE3954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69" name="Oval 23"/>
            <p:cNvSpPr>
              <a:spLocks noChangeArrowheads="1"/>
            </p:cNvSpPr>
            <p:nvPr/>
          </p:nvSpPr>
          <p:spPr bwMode="auto">
            <a:xfrm>
              <a:off x="5140" y="3264"/>
              <a:ext cx="240" cy="336"/>
            </a:xfrm>
            <a:prstGeom prst="ellipse">
              <a:avLst/>
            </a:prstGeom>
            <a:gradFill rotWithShape="0">
              <a:gsLst>
                <a:gs pos="0">
                  <a:srgbClr val="E5405D"/>
                </a:gs>
                <a:gs pos="100000">
                  <a:srgbClr val="CE3954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70" name="Oval 24"/>
            <p:cNvSpPr>
              <a:spLocks noChangeArrowheads="1"/>
            </p:cNvSpPr>
            <p:nvPr/>
          </p:nvSpPr>
          <p:spPr bwMode="auto">
            <a:xfrm>
              <a:off x="4756" y="3120"/>
              <a:ext cx="240" cy="336"/>
            </a:xfrm>
            <a:prstGeom prst="ellipse">
              <a:avLst/>
            </a:prstGeom>
            <a:gradFill rotWithShape="0">
              <a:gsLst>
                <a:gs pos="0">
                  <a:srgbClr val="E5405D"/>
                </a:gs>
                <a:gs pos="100000">
                  <a:srgbClr val="CE3954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71" name="Oval 25"/>
            <p:cNvSpPr>
              <a:spLocks noChangeArrowheads="1"/>
            </p:cNvSpPr>
            <p:nvPr/>
          </p:nvSpPr>
          <p:spPr bwMode="auto">
            <a:xfrm>
              <a:off x="5092" y="2928"/>
              <a:ext cx="240" cy="336"/>
            </a:xfrm>
            <a:prstGeom prst="ellipse">
              <a:avLst/>
            </a:prstGeom>
            <a:gradFill rotWithShape="0">
              <a:gsLst>
                <a:gs pos="0">
                  <a:srgbClr val="E5405D"/>
                </a:gs>
                <a:gs pos="100000">
                  <a:srgbClr val="CE3954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72" name="Oval 26"/>
            <p:cNvSpPr>
              <a:spLocks noChangeArrowheads="1"/>
            </p:cNvSpPr>
            <p:nvPr/>
          </p:nvSpPr>
          <p:spPr bwMode="auto">
            <a:xfrm>
              <a:off x="4948" y="3120"/>
              <a:ext cx="240" cy="288"/>
            </a:xfrm>
            <a:prstGeom prst="ellipse">
              <a:avLst/>
            </a:prstGeom>
            <a:gradFill rotWithShape="0">
              <a:gsLst>
                <a:gs pos="0">
                  <a:srgbClr val="E5405D"/>
                </a:gs>
                <a:gs pos="100000">
                  <a:srgbClr val="CE3954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68619" name="Line 27"/>
          <p:cNvSpPr>
            <a:spLocks noChangeShapeType="1"/>
          </p:cNvSpPr>
          <p:nvPr/>
        </p:nvSpPr>
        <p:spPr bwMode="auto">
          <a:xfrm>
            <a:off x="7078663" y="5422900"/>
            <a:ext cx="0" cy="6604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8620" name="Line 28"/>
          <p:cNvSpPr>
            <a:spLocks noChangeShapeType="1"/>
          </p:cNvSpPr>
          <p:nvPr/>
        </p:nvSpPr>
        <p:spPr bwMode="auto">
          <a:xfrm flipH="1">
            <a:off x="6943725" y="1989138"/>
            <a:ext cx="4763" cy="893762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8621" name="Line 29"/>
          <p:cNvSpPr>
            <a:spLocks noChangeShapeType="1"/>
          </p:cNvSpPr>
          <p:nvPr/>
        </p:nvSpPr>
        <p:spPr bwMode="auto">
          <a:xfrm>
            <a:off x="6943725" y="3213100"/>
            <a:ext cx="0" cy="9652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8622" name="Rectangle 30"/>
          <p:cNvSpPr>
            <a:spLocks noChangeArrowheads="1"/>
          </p:cNvSpPr>
          <p:nvPr/>
        </p:nvSpPr>
        <p:spPr bwMode="auto">
          <a:xfrm>
            <a:off x="1173163" y="3962400"/>
            <a:ext cx="1327150" cy="3635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b="1">
                <a:solidFill>
                  <a:schemeClr val="tx2"/>
                </a:solidFill>
                <a:latin typeface="Comic Sans MS" pitchFamily="66" charset="0"/>
              </a:rPr>
              <a:t>Iodio   </a:t>
            </a:r>
          </a:p>
        </p:txBody>
      </p:sp>
      <p:sp>
        <p:nvSpPr>
          <p:cNvPr id="68623" name="Arc 31"/>
          <p:cNvSpPr>
            <a:spLocks/>
          </p:cNvSpPr>
          <p:nvPr/>
        </p:nvSpPr>
        <p:spPr bwMode="auto">
          <a:xfrm>
            <a:off x="1446213" y="4419600"/>
            <a:ext cx="688975" cy="546100"/>
          </a:xfrm>
          <a:custGeom>
            <a:avLst/>
            <a:gdLst>
              <a:gd name="T0" fmla="*/ 2147483647 w 21600"/>
              <a:gd name="T1" fmla="*/ 2147483647 h 21600"/>
              <a:gd name="T2" fmla="*/ 0 w 21600"/>
              <a:gd name="T3" fmla="*/ 0 h 21600"/>
              <a:gd name="T4" fmla="*/ 2147483647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</a:path>
              <a:path w="21600" h="21600" stroke="0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noFill/>
          <a:ln w="127000" cap="rnd">
            <a:solidFill>
              <a:srgbClr val="33CC33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8624" name="Rectangle 32"/>
          <p:cNvSpPr>
            <a:spLocks noChangeArrowheads="1"/>
          </p:cNvSpPr>
          <p:nvPr/>
        </p:nvSpPr>
        <p:spPr bwMode="auto">
          <a:xfrm>
            <a:off x="3124200" y="3886200"/>
            <a:ext cx="1209675" cy="3635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b="1">
                <a:solidFill>
                  <a:schemeClr val="tx2"/>
                </a:solidFill>
                <a:latin typeface="Comic Sans MS" pitchFamily="66" charset="0"/>
              </a:rPr>
              <a:t>Iodio   </a:t>
            </a:r>
          </a:p>
        </p:txBody>
      </p:sp>
      <p:sp>
        <p:nvSpPr>
          <p:cNvPr id="68625" name="Arc 33"/>
          <p:cNvSpPr>
            <a:spLocks/>
          </p:cNvSpPr>
          <p:nvPr/>
        </p:nvSpPr>
        <p:spPr bwMode="auto">
          <a:xfrm>
            <a:off x="3579813" y="4419600"/>
            <a:ext cx="722312" cy="584200"/>
          </a:xfrm>
          <a:custGeom>
            <a:avLst/>
            <a:gdLst>
              <a:gd name="T0" fmla="*/ 2147483647 w 21600"/>
              <a:gd name="T1" fmla="*/ 2147483647 h 21600"/>
              <a:gd name="T2" fmla="*/ 0 w 21600"/>
              <a:gd name="T3" fmla="*/ 0 h 21600"/>
              <a:gd name="T4" fmla="*/ 2147483647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</a:path>
              <a:path w="21600" h="21600" stroke="0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noFill/>
          <a:ln w="50800" cap="rnd">
            <a:solidFill>
              <a:srgbClr val="33CC33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8626" name="Rectangle 34"/>
          <p:cNvSpPr>
            <a:spLocks noChangeArrowheads="1"/>
          </p:cNvSpPr>
          <p:nvPr/>
        </p:nvSpPr>
        <p:spPr bwMode="auto">
          <a:xfrm>
            <a:off x="5189538" y="3962400"/>
            <a:ext cx="1166812" cy="3635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b="1">
                <a:solidFill>
                  <a:schemeClr val="tx2"/>
                </a:solidFill>
                <a:latin typeface="Comic Sans MS" pitchFamily="66" charset="0"/>
              </a:rPr>
              <a:t>Iodio   </a:t>
            </a:r>
          </a:p>
        </p:txBody>
      </p:sp>
      <p:sp>
        <p:nvSpPr>
          <p:cNvPr id="68627" name="Arc 35"/>
          <p:cNvSpPr>
            <a:spLocks/>
          </p:cNvSpPr>
          <p:nvPr/>
        </p:nvSpPr>
        <p:spPr bwMode="auto">
          <a:xfrm>
            <a:off x="5680075" y="4419600"/>
            <a:ext cx="722313" cy="584200"/>
          </a:xfrm>
          <a:custGeom>
            <a:avLst/>
            <a:gdLst>
              <a:gd name="T0" fmla="*/ 2147483647 w 21600"/>
              <a:gd name="T1" fmla="*/ 2147483647 h 21600"/>
              <a:gd name="T2" fmla="*/ 0 w 21600"/>
              <a:gd name="T3" fmla="*/ 0 h 21600"/>
              <a:gd name="T4" fmla="*/ 2147483647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</a:path>
              <a:path w="21600" h="21600" stroke="0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noFill/>
          <a:ln w="50800" cap="rnd">
            <a:solidFill>
              <a:srgbClr val="33CC33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8628" name="Rectangle 36"/>
          <p:cNvSpPr>
            <a:spLocks noChangeArrowheads="1"/>
          </p:cNvSpPr>
          <p:nvPr/>
        </p:nvSpPr>
        <p:spPr bwMode="auto">
          <a:xfrm>
            <a:off x="1258888" y="92075"/>
            <a:ext cx="2520950" cy="6731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it-IT" b="1">
                <a:latin typeface="Comic Sans MS" pitchFamily="66" charset="0"/>
              </a:rPr>
              <a:t>Normale apporto iodico</a:t>
            </a:r>
          </a:p>
        </p:txBody>
      </p:sp>
      <p:sp>
        <p:nvSpPr>
          <p:cNvPr id="68629" name="Rectangle 37"/>
          <p:cNvSpPr>
            <a:spLocks noChangeArrowheads="1"/>
          </p:cNvSpPr>
          <p:nvPr/>
        </p:nvSpPr>
        <p:spPr bwMode="auto">
          <a:xfrm>
            <a:off x="1863725" y="611188"/>
            <a:ext cx="1014413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endParaRPr lang="it-IT" sz="2000" b="1"/>
          </a:p>
        </p:txBody>
      </p:sp>
      <p:sp>
        <p:nvSpPr>
          <p:cNvPr id="68630" name="Rectangle 38"/>
          <p:cNvSpPr>
            <a:spLocks noChangeArrowheads="1"/>
          </p:cNvSpPr>
          <p:nvPr/>
        </p:nvSpPr>
        <p:spPr bwMode="auto">
          <a:xfrm>
            <a:off x="4167188" y="611188"/>
            <a:ext cx="1012825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endParaRPr lang="it-IT" sz="2000" b="1"/>
          </a:p>
        </p:txBody>
      </p:sp>
      <p:sp>
        <p:nvSpPr>
          <p:cNvPr id="68631" name="Rectangle 39"/>
          <p:cNvSpPr>
            <a:spLocks noChangeArrowheads="1"/>
          </p:cNvSpPr>
          <p:nvPr/>
        </p:nvSpPr>
        <p:spPr bwMode="auto">
          <a:xfrm>
            <a:off x="6470650" y="611188"/>
            <a:ext cx="1012825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endParaRPr lang="it-IT" sz="2000" b="1"/>
          </a:p>
        </p:txBody>
      </p:sp>
      <p:grpSp>
        <p:nvGrpSpPr>
          <p:cNvPr id="68632" name="Group 40"/>
          <p:cNvGrpSpPr>
            <a:grpSpLocks/>
          </p:cNvGrpSpPr>
          <p:nvPr/>
        </p:nvGrpSpPr>
        <p:grpSpPr bwMode="auto">
          <a:xfrm>
            <a:off x="1128713" y="1536700"/>
            <a:ext cx="881062" cy="4622800"/>
            <a:chOff x="800" y="968"/>
            <a:chExt cx="624" cy="2912"/>
          </a:xfrm>
        </p:grpSpPr>
        <p:grpSp>
          <p:nvGrpSpPr>
            <p:cNvPr id="68654" name="Group 41"/>
            <p:cNvGrpSpPr>
              <a:grpSpLocks/>
            </p:cNvGrpSpPr>
            <p:nvPr/>
          </p:nvGrpSpPr>
          <p:grpSpPr bwMode="auto">
            <a:xfrm>
              <a:off x="800" y="968"/>
              <a:ext cx="624" cy="2912"/>
              <a:chOff x="800" y="968"/>
              <a:chExt cx="624" cy="2912"/>
            </a:xfrm>
          </p:grpSpPr>
          <p:sp>
            <p:nvSpPr>
              <p:cNvPr id="68657" name="Line 42"/>
              <p:cNvSpPr>
                <a:spLocks noChangeShapeType="1"/>
              </p:cNvSpPr>
              <p:nvPr/>
            </p:nvSpPr>
            <p:spPr bwMode="auto">
              <a:xfrm flipH="1">
                <a:off x="800" y="3840"/>
                <a:ext cx="560" cy="0"/>
              </a:xfrm>
              <a:prstGeom prst="line">
                <a:avLst/>
              </a:prstGeom>
              <a:noFill/>
              <a:ln w="1270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8658" name="Line 43"/>
              <p:cNvSpPr>
                <a:spLocks noChangeShapeType="1"/>
              </p:cNvSpPr>
              <p:nvPr/>
            </p:nvSpPr>
            <p:spPr bwMode="auto">
              <a:xfrm flipV="1">
                <a:off x="840" y="968"/>
                <a:ext cx="0" cy="2912"/>
              </a:xfrm>
              <a:prstGeom prst="line">
                <a:avLst/>
              </a:prstGeom>
              <a:noFill/>
              <a:ln w="1270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8659" name="Line 44"/>
              <p:cNvSpPr>
                <a:spLocks noChangeShapeType="1"/>
              </p:cNvSpPr>
              <p:nvPr/>
            </p:nvSpPr>
            <p:spPr bwMode="auto">
              <a:xfrm>
                <a:off x="880" y="1008"/>
                <a:ext cx="544" cy="0"/>
              </a:xfrm>
              <a:prstGeom prst="line">
                <a:avLst/>
              </a:prstGeom>
              <a:noFill/>
              <a:ln w="1270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68655" name="Oval 45"/>
            <p:cNvSpPr>
              <a:spLocks noChangeArrowheads="1"/>
            </p:cNvSpPr>
            <p:nvPr/>
          </p:nvSpPr>
          <p:spPr bwMode="auto">
            <a:xfrm>
              <a:off x="815" y="983"/>
              <a:ext cx="1" cy="1"/>
            </a:xfrm>
            <a:prstGeom prst="ellipse">
              <a:avLst/>
            </a:prstGeom>
            <a:noFill/>
            <a:ln w="508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56" name="Oval 46"/>
            <p:cNvSpPr>
              <a:spLocks noChangeArrowheads="1"/>
            </p:cNvSpPr>
            <p:nvPr/>
          </p:nvSpPr>
          <p:spPr bwMode="auto">
            <a:xfrm>
              <a:off x="815" y="3863"/>
              <a:ext cx="1" cy="1"/>
            </a:xfrm>
            <a:prstGeom prst="ellipse">
              <a:avLst/>
            </a:prstGeom>
            <a:noFill/>
            <a:ln w="508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68633" name="Group 47"/>
          <p:cNvGrpSpPr>
            <a:grpSpLocks/>
          </p:cNvGrpSpPr>
          <p:nvPr/>
        </p:nvGrpSpPr>
        <p:grpSpPr bwMode="auto">
          <a:xfrm>
            <a:off x="3341688" y="1587500"/>
            <a:ext cx="881062" cy="4521200"/>
            <a:chOff x="2368" y="1000"/>
            <a:chExt cx="624" cy="2848"/>
          </a:xfrm>
        </p:grpSpPr>
        <p:sp>
          <p:nvSpPr>
            <p:cNvPr id="68651" name="Line 48"/>
            <p:cNvSpPr>
              <a:spLocks noChangeShapeType="1"/>
            </p:cNvSpPr>
            <p:nvPr/>
          </p:nvSpPr>
          <p:spPr bwMode="auto">
            <a:xfrm flipH="1">
              <a:off x="2368" y="3840"/>
              <a:ext cx="496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52" name="Line 49"/>
            <p:cNvSpPr>
              <a:spLocks noChangeShapeType="1"/>
            </p:cNvSpPr>
            <p:nvPr/>
          </p:nvSpPr>
          <p:spPr bwMode="auto">
            <a:xfrm flipV="1">
              <a:off x="2376" y="1000"/>
              <a:ext cx="0" cy="284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53" name="Line 50"/>
            <p:cNvSpPr>
              <a:spLocks noChangeShapeType="1"/>
            </p:cNvSpPr>
            <p:nvPr/>
          </p:nvSpPr>
          <p:spPr bwMode="auto">
            <a:xfrm>
              <a:off x="2384" y="1008"/>
              <a:ext cx="608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68634" name="Group 51"/>
          <p:cNvGrpSpPr>
            <a:grpSpLocks/>
          </p:cNvGrpSpPr>
          <p:nvPr/>
        </p:nvGrpSpPr>
        <p:grpSpPr bwMode="auto">
          <a:xfrm>
            <a:off x="7369175" y="1536700"/>
            <a:ext cx="993775" cy="4622800"/>
            <a:chOff x="5222" y="968"/>
            <a:chExt cx="704" cy="2912"/>
          </a:xfrm>
        </p:grpSpPr>
        <p:grpSp>
          <p:nvGrpSpPr>
            <p:cNvPr id="68645" name="Group 52"/>
            <p:cNvGrpSpPr>
              <a:grpSpLocks/>
            </p:cNvGrpSpPr>
            <p:nvPr/>
          </p:nvGrpSpPr>
          <p:grpSpPr bwMode="auto">
            <a:xfrm>
              <a:off x="5222" y="968"/>
              <a:ext cx="704" cy="2912"/>
              <a:chOff x="5222" y="968"/>
              <a:chExt cx="704" cy="2912"/>
            </a:xfrm>
          </p:grpSpPr>
          <p:sp>
            <p:nvSpPr>
              <p:cNvPr id="68648" name="Line 53"/>
              <p:cNvSpPr>
                <a:spLocks noChangeShapeType="1"/>
              </p:cNvSpPr>
              <p:nvPr/>
            </p:nvSpPr>
            <p:spPr bwMode="auto">
              <a:xfrm>
                <a:off x="5446" y="3840"/>
                <a:ext cx="400" cy="0"/>
              </a:xfrm>
              <a:prstGeom prst="line">
                <a:avLst/>
              </a:prstGeom>
              <a:noFill/>
              <a:ln w="1270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8649" name="Line 54"/>
              <p:cNvSpPr>
                <a:spLocks noChangeShapeType="1"/>
              </p:cNvSpPr>
              <p:nvPr/>
            </p:nvSpPr>
            <p:spPr bwMode="auto">
              <a:xfrm flipV="1">
                <a:off x="5886" y="968"/>
                <a:ext cx="0" cy="2912"/>
              </a:xfrm>
              <a:prstGeom prst="line">
                <a:avLst/>
              </a:prstGeom>
              <a:noFill/>
              <a:ln w="1270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8650" name="Line 55"/>
              <p:cNvSpPr>
                <a:spLocks noChangeShapeType="1"/>
              </p:cNvSpPr>
              <p:nvPr/>
            </p:nvSpPr>
            <p:spPr bwMode="auto">
              <a:xfrm flipH="1">
                <a:off x="5222" y="1008"/>
                <a:ext cx="704" cy="0"/>
              </a:xfrm>
              <a:prstGeom prst="line">
                <a:avLst/>
              </a:prstGeom>
              <a:noFill/>
              <a:ln w="1270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68646" name="Oval 56"/>
            <p:cNvSpPr>
              <a:spLocks noChangeArrowheads="1"/>
            </p:cNvSpPr>
            <p:nvPr/>
          </p:nvSpPr>
          <p:spPr bwMode="auto">
            <a:xfrm>
              <a:off x="5911" y="983"/>
              <a:ext cx="1" cy="1"/>
            </a:xfrm>
            <a:prstGeom prst="ellipse">
              <a:avLst/>
            </a:prstGeom>
            <a:noFill/>
            <a:ln w="508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47" name="Oval 57"/>
            <p:cNvSpPr>
              <a:spLocks noChangeArrowheads="1"/>
            </p:cNvSpPr>
            <p:nvPr/>
          </p:nvSpPr>
          <p:spPr bwMode="auto">
            <a:xfrm>
              <a:off x="5911" y="3863"/>
              <a:ext cx="1" cy="1"/>
            </a:xfrm>
            <a:prstGeom prst="ellipse">
              <a:avLst/>
            </a:prstGeom>
            <a:noFill/>
            <a:ln w="508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68635" name="Rectangle 58"/>
          <p:cNvSpPr>
            <a:spLocks noChangeArrowheads="1"/>
          </p:cNvSpPr>
          <p:nvPr/>
        </p:nvSpPr>
        <p:spPr bwMode="auto">
          <a:xfrm>
            <a:off x="1525588" y="5945188"/>
            <a:ext cx="2028825" cy="3079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it-IT" b="1">
                <a:solidFill>
                  <a:schemeClr val="tx2"/>
                </a:solidFill>
                <a:latin typeface="Comic Sans MS" pitchFamily="66" charset="0"/>
              </a:rPr>
              <a:t>Normale</a:t>
            </a:r>
          </a:p>
        </p:txBody>
      </p:sp>
      <p:sp>
        <p:nvSpPr>
          <p:cNvPr id="68636" name="Rectangle 59"/>
          <p:cNvSpPr>
            <a:spLocks noChangeArrowheads="1"/>
          </p:cNvSpPr>
          <p:nvPr/>
        </p:nvSpPr>
        <p:spPr bwMode="auto">
          <a:xfrm>
            <a:off x="3760788" y="6021388"/>
            <a:ext cx="2028825" cy="3079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it-IT" b="1">
                <a:solidFill>
                  <a:schemeClr val="tx2"/>
                </a:solidFill>
                <a:latin typeface="Comic Sans MS" pitchFamily="66" charset="0"/>
              </a:rPr>
              <a:t>Ridotta</a:t>
            </a:r>
          </a:p>
        </p:txBody>
      </p:sp>
      <p:sp>
        <p:nvSpPr>
          <p:cNvPr id="68637" name="Rectangle 60"/>
          <p:cNvSpPr>
            <a:spLocks noChangeArrowheads="1"/>
          </p:cNvSpPr>
          <p:nvPr/>
        </p:nvSpPr>
        <p:spPr bwMode="auto">
          <a:xfrm>
            <a:off x="6132513" y="6021388"/>
            <a:ext cx="2028825" cy="3079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it-IT" b="1">
                <a:solidFill>
                  <a:schemeClr val="tx2"/>
                </a:solidFill>
                <a:latin typeface="Comic Sans MS" pitchFamily="66" charset="0"/>
              </a:rPr>
              <a:t>Normale</a:t>
            </a:r>
          </a:p>
        </p:txBody>
      </p:sp>
      <p:sp>
        <p:nvSpPr>
          <p:cNvPr id="68638" name="Rectangle 61"/>
          <p:cNvSpPr>
            <a:spLocks noChangeArrowheads="1"/>
          </p:cNvSpPr>
          <p:nvPr/>
        </p:nvSpPr>
        <p:spPr bwMode="auto">
          <a:xfrm>
            <a:off x="4584700" y="115888"/>
            <a:ext cx="2508250" cy="6731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it-IT" b="1">
                <a:latin typeface="Comic Sans MS" pitchFamily="66" charset="0"/>
              </a:rPr>
              <a:t>Ridotto apporto iodico</a:t>
            </a:r>
          </a:p>
        </p:txBody>
      </p:sp>
      <p:sp>
        <p:nvSpPr>
          <p:cNvPr id="68639" name="Rectangle 62"/>
          <p:cNvSpPr>
            <a:spLocks noChangeArrowheads="1"/>
          </p:cNvSpPr>
          <p:nvPr/>
        </p:nvSpPr>
        <p:spPr bwMode="auto">
          <a:xfrm>
            <a:off x="3387725" y="2913063"/>
            <a:ext cx="2198688" cy="3635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b="1">
                <a:solidFill>
                  <a:schemeClr val="tx2"/>
                </a:solidFill>
                <a:latin typeface="Comic Sans MS" pitchFamily="66" charset="0"/>
              </a:rPr>
              <a:t>   TSH</a:t>
            </a:r>
          </a:p>
        </p:txBody>
      </p:sp>
      <p:sp>
        <p:nvSpPr>
          <p:cNvPr id="68640" name="Rectangle 63"/>
          <p:cNvSpPr>
            <a:spLocks noChangeArrowheads="1"/>
          </p:cNvSpPr>
          <p:nvPr/>
        </p:nvSpPr>
        <p:spPr bwMode="auto">
          <a:xfrm>
            <a:off x="5689600" y="2913063"/>
            <a:ext cx="2200275" cy="3635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b="1">
                <a:solidFill>
                  <a:schemeClr val="tx2"/>
                </a:solidFill>
                <a:latin typeface="Comic Sans MS" pitchFamily="66" charset="0"/>
              </a:rPr>
              <a:t>    TSH</a:t>
            </a:r>
          </a:p>
        </p:txBody>
      </p:sp>
      <p:sp>
        <p:nvSpPr>
          <p:cNvPr id="68641" name="Rectangle 64"/>
          <p:cNvSpPr>
            <a:spLocks noChangeArrowheads="1"/>
          </p:cNvSpPr>
          <p:nvPr/>
        </p:nvSpPr>
        <p:spPr bwMode="auto">
          <a:xfrm>
            <a:off x="2619375" y="6402388"/>
            <a:ext cx="4265613" cy="4540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b="1">
                <a:solidFill>
                  <a:schemeClr val="accent2"/>
                </a:solidFill>
                <a:latin typeface="Comic Sans MS" pitchFamily="66" charset="0"/>
              </a:rPr>
              <a:t>Sintesi degli ormoni tiroidei</a:t>
            </a:r>
          </a:p>
        </p:txBody>
      </p:sp>
      <p:pic>
        <p:nvPicPr>
          <p:cNvPr id="68642" name="Picture 6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1028700"/>
            <a:ext cx="747713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43" name="Picture 6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1028700"/>
            <a:ext cx="747713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44" name="Picture 6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7000" y="1028700"/>
            <a:ext cx="747713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31775"/>
            <a:ext cx="7772400" cy="1143000"/>
          </a:xfrm>
        </p:spPr>
        <p:txBody>
          <a:bodyPr/>
          <a:lstStyle/>
          <a:p>
            <a:pPr eaLnBrk="1" hangingPunct="1"/>
            <a:r>
              <a:rPr lang="it-IT" sz="2800" b="1" smtClean="0">
                <a:solidFill>
                  <a:srgbClr val="FF0000"/>
                </a:solidFill>
                <a:latin typeface="Arial" pitchFamily="34" charset="0"/>
                <a:ea typeface="ＭＳ Ｐゴシック" pitchFamily="2" charset="-128"/>
              </a:rPr>
              <a:t>HYPOTHESIS OF THYROID NODULAR TRANSFORMATION</a:t>
            </a:r>
          </a:p>
        </p:txBody>
      </p:sp>
      <p:pic>
        <p:nvPicPr>
          <p:cNvPr id="70658" name="Picture 5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52500" y="1454150"/>
            <a:ext cx="7224713" cy="4960938"/>
          </a:xfrm>
          <a:noFill/>
        </p:spPr>
      </p:pic>
      <p:sp>
        <p:nvSpPr>
          <p:cNvPr id="70659" name="Rectangle 8"/>
          <p:cNvSpPr>
            <a:spLocks noChangeArrowheads="1"/>
          </p:cNvSpPr>
          <p:nvPr/>
        </p:nvSpPr>
        <p:spPr bwMode="auto">
          <a:xfrm>
            <a:off x="6084888" y="6530975"/>
            <a:ext cx="24876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>
                <a:solidFill>
                  <a:srgbClr val="000000"/>
                </a:solidFill>
                <a:latin typeface="Arial" pitchFamily="34" charset="0"/>
              </a:rPr>
              <a:t>Krohn K </a:t>
            </a:r>
            <a:r>
              <a:rPr lang="en-GB" sz="1200" b="1" i="1">
                <a:solidFill>
                  <a:srgbClr val="000000"/>
                </a:solidFill>
                <a:latin typeface="Arial" pitchFamily="34" charset="0"/>
              </a:rPr>
              <a:t>et al.,</a:t>
            </a:r>
            <a:r>
              <a:rPr lang="en-GB" sz="1200" b="1">
                <a:solidFill>
                  <a:srgbClr val="000000"/>
                </a:solidFill>
                <a:latin typeface="Arial" pitchFamily="34" charset="0"/>
              </a:rPr>
              <a:t> Endocr Rev 2005</a:t>
            </a:r>
            <a:endParaRPr lang="it-IT" sz="1200" b="1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fig17-2"/>
          <p:cNvPicPr>
            <a:picLocks noChangeAspect="1" noChangeArrowheads="1"/>
          </p:cNvPicPr>
          <p:nvPr/>
        </p:nvPicPr>
        <p:blipFill>
          <a:blip r:embed="rId2">
            <a:lum contrast="6000"/>
          </a:blip>
          <a:srcRect l="4291" t="3300" r="4291" b="4524"/>
          <a:stretch>
            <a:fillRect/>
          </a:stretch>
        </p:blipFill>
        <p:spPr bwMode="auto">
          <a:xfrm>
            <a:off x="1050925" y="1012825"/>
            <a:ext cx="7053263" cy="54276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1682" name="Rectangle 4"/>
          <p:cNvSpPr>
            <a:spLocks noChangeArrowheads="1"/>
          </p:cNvSpPr>
          <p:nvPr/>
        </p:nvSpPr>
        <p:spPr bwMode="auto">
          <a:xfrm>
            <a:off x="69215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>
                <a:latin typeface="Arial" pitchFamily="34" charset="0"/>
              </a:rPr>
              <a:t>Eterogeneità della morfologia e della funzionalità dei follicoli tiroidei nel GM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2550" y="909638"/>
            <a:ext cx="6505575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285875" y="214313"/>
            <a:ext cx="65024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DISORDINI DA CARENZA IODICA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1974850"/>
            <a:ext cx="7715250" cy="424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284288" y="690563"/>
            <a:ext cx="6573837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DEFICIENZA IODICA NEL MONDO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5" descr="thyroid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763" y="1938338"/>
            <a:ext cx="7623175" cy="381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9690" name="Rectangle 26"/>
          <p:cNvSpPr>
            <a:spLocks noChangeArrowheads="1"/>
          </p:cNvSpPr>
          <p:nvPr/>
        </p:nvSpPr>
        <p:spPr bwMode="auto">
          <a:xfrm>
            <a:off x="641350" y="546100"/>
            <a:ext cx="7772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Thyroid histology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" y="342900"/>
            <a:ext cx="81724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571500"/>
            <a:ext cx="8094662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Arc 2"/>
          <p:cNvSpPr>
            <a:spLocks noChangeAspect="1"/>
          </p:cNvSpPr>
          <p:nvPr/>
        </p:nvSpPr>
        <p:spPr bwMode="auto">
          <a:xfrm flipH="1">
            <a:off x="7607300" y="2514600"/>
            <a:ext cx="377825" cy="3778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6802" name="Arc 3"/>
          <p:cNvSpPr>
            <a:spLocks noChangeAspect="1"/>
          </p:cNvSpPr>
          <p:nvPr/>
        </p:nvSpPr>
        <p:spPr bwMode="auto">
          <a:xfrm flipH="1" flipV="1">
            <a:off x="7607300" y="2886075"/>
            <a:ext cx="377825" cy="3778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6803" name="Freeform 4"/>
          <p:cNvSpPr>
            <a:spLocks noChangeAspect="1"/>
          </p:cNvSpPr>
          <p:nvPr/>
        </p:nvSpPr>
        <p:spPr bwMode="auto">
          <a:xfrm>
            <a:off x="1458913" y="1276350"/>
            <a:ext cx="6172200" cy="4514850"/>
          </a:xfrm>
          <a:custGeom>
            <a:avLst/>
            <a:gdLst>
              <a:gd name="T0" fmla="*/ 2147483647 w 4321"/>
              <a:gd name="T1" fmla="*/ 2147483647 h 3191"/>
              <a:gd name="T2" fmla="*/ 2147483647 w 4321"/>
              <a:gd name="T3" fmla="*/ 2147483647 h 3191"/>
              <a:gd name="T4" fmla="*/ 2147483647 w 4321"/>
              <a:gd name="T5" fmla="*/ 2147483647 h 3191"/>
              <a:gd name="T6" fmla="*/ 2147483647 w 4321"/>
              <a:gd name="T7" fmla="*/ 2147483647 h 3191"/>
              <a:gd name="T8" fmla="*/ 2147483647 w 4321"/>
              <a:gd name="T9" fmla="*/ 2147483647 h 3191"/>
              <a:gd name="T10" fmla="*/ 2147483647 w 4321"/>
              <a:gd name="T11" fmla="*/ 2147483647 h 3191"/>
              <a:gd name="T12" fmla="*/ 2147483647 w 4321"/>
              <a:gd name="T13" fmla="*/ 2147483647 h 3191"/>
              <a:gd name="T14" fmla="*/ 2147483647 w 4321"/>
              <a:gd name="T15" fmla="*/ 2147483647 h 3191"/>
              <a:gd name="T16" fmla="*/ 2147483647 w 4321"/>
              <a:gd name="T17" fmla="*/ 2147483647 h 3191"/>
              <a:gd name="T18" fmla="*/ 2147483647 w 4321"/>
              <a:gd name="T19" fmla="*/ 2147483647 h 3191"/>
              <a:gd name="T20" fmla="*/ 2147483647 w 4321"/>
              <a:gd name="T21" fmla="*/ 2147483647 h 3191"/>
              <a:gd name="T22" fmla="*/ 2147483647 w 4321"/>
              <a:gd name="T23" fmla="*/ 2147483647 h 3191"/>
              <a:gd name="T24" fmla="*/ 2147483647 w 4321"/>
              <a:gd name="T25" fmla="*/ 2147483647 h 3191"/>
              <a:gd name="T26" fmla="*/ 2147483647 w 4321"/>
              <a:gd name="T27" fmla="*/ 2147483647 h 3191"/>
              <a:gd name="T28" fmla="*/ 2147483647 w 4321"/>
              <a:gd name="T29" fmla="*/ 2147483647 h 3191"/>
              <a:gd name="T30" fmla="*/ 2147483647 w 4321"/>
              <a:gd name="T31" fmla="*/ 2147483647 h 3191"/>
              <a:gd name="T32" fmla="*/ 2147483647 w 4321"/>
              <a:gd name="T33" fmla="*/ 2147483647 h 3191"/>
              <a:gd name="T34" fmla="*/ 2147483647 w 4321"/>
              <a:gd name="T35" fmla="*/ 2147483647 h 3191"/>
              <a:gd name="T36" fmla="*/ 2147483647 w 4321"/>
              <a:gd name="T37" fmla="*/ 2147483647 h 3191"/>
              <a:gd name="T38" fmla="*/ 2147483647 w 4321"/>
              <a:gd name="T39" fmla="*/ 2147483647 h 3191"/>
              <a:gd name="T40" fmla="*/ 2147483647 w 4321"/>
              <a:gd name="T41" fmla="*/ 2147483647 h 3191"/>
              <a:gd name="T42" fmla="*/ 2147483647 w 4321"/>
              <a:gd name="T43" fmla="*/ 2147483647 h 3191"/>
              <a:gd name="T44" fmla="*/ 2147483647 w 4321"/>
              <a:gd name="T45" fmla="*/ 2147483647 h 3191"/>
              <a:gd name="T46" fmla="*/ 2147483647 w 4321"/>
              <a:gd name="T47" fmla="*/ 2147483647 h 3191"/>
              <a:gd name="T48" fmla="*/ 2147483647 w 4321"/>
              <a:gd name="T49" fmla="*/ 2147483647 h 3191"/>
              <a:gd name="T50" fmla="*/ 2147483647 w 4321"/>
              <a:gd name="T51" fmla="*/ 2147483647 h 3191"/>
              <a:gd name="T52" fmla="*/ 2147483647 w 4321"/>
              <a:gd name="T53" fmla="*/ 2147483647 h 3191"/>
              <a:gd name="T54" fmla="*/ 2147483647 w 4321"/>
              <a:gd name="T55" fmla="*/ 2147483647 h 3191"/>
              <a:gd name="T56" fmla="*/ 2147483647 w 4321"/>
              <a:gd name="T57" fmla="*/ 2147483647 h 3191"/>
              <a:gd name="T58" fmla="*/ 2147483647 w 4321"/>
              <a:gd name="T59" fmla="*/ 2147483647 h 3191"/>
              <a:gd name="T60" fmla="*/ 2147483647 w 4321"/>
              <a:gd name="T61" fmla="*/ 2147483647 h 3191"/>
              <a:gd name="T62" fmla="*/ 2147483647 w 4321"/>
              <a:gd name="T63" fmla="*/ 2147483647 h 3191"/>
              <a:gd name="T64" fmla="*/ 2147483647 w 4321"/>
              <a:gd name="T65" fmla="*/ 2147483647 h 3191"/>
              <a:gd name="T66" fmla="*/ 0 w 4321"/>
              <a:gd name="T67" fmla="*/ 2147483647 h 3191"/>
              <a:gd name="T68" fmla="*/ 2147483647 w 4321"/>
              <a:gd name="T69" fmla="*/ 2147483647 h 3191"/>
              <a:gd name="T70" fmla="*/ 2147483647 w 4321"/>
              <a:gd name="T71" fmla="*/ 2147483647 h 3191"/>
              <a:gd name="T72" fmla="*/ 2147483647 w 4321"/>
              <a:gd name="T73" fmla="*/ 2147483647 h 3191"/>
              <a:gd name="T74" fmla="*/ 2147483647 w 4321"/>
              <a:gd name="T75" fmla="*/ 2147483647 h 3191"/>
              <a:gd name="T76" fmla="*/ 2147483647 w 4321"/>
              <a:gd name="T77" fmla="*/ 2147483647 h 3191"/>
              <a:gd name="T78" fmla="*/ 2147483647 w 4321"/>
              <a:gd name="T79" fmla="*/ 2147483647 h 3191"/>
              <a:gd name="T80" fmla="*/ 2147483647 w 4321"/>
              <a:gd name="T81" fmla="*/ 0 h 3191"/>
              <a:gd name="T82" fmla="*/ 2147483647 w 4321"/>
              <a:gd name="T83" fmla="*/ 2147483647 h 3191"/>
              <a:gd name="T84" fmla="*/ 2147483647 w 4321"/>
              <a:gd name="T85" fmla="*/ 2147483647 h 3191"/>
              <a:gd name="T86" fmla="*/ 2147483647 w 4321"/>
              <a:gd name="T87" fmla="*/ 2147483647 h 3191"/>
              <a:gd name="T88" fmla="*/ 2147483647 w 4321"/>
              <a:gd name="T89" fmla="*/ 2147483647 h 3191"/>
              <a:gd name="T90" fmla="*/ 2147483647 w 4321"/>
              <a:gd name="T91" fmla="*/ 2147483647 h 3191"/>
              <a:gd name="T92" fmla="*/ 2147483647 w 4321"/>
              <a:gd name="T93" fmla="*/ 2147483647 h 319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321"/>
              <a:gd name="T142" fmla="*/ 0 h 3191"/>
              <a:gd name="T143" fmla="*/ 4321 w 4321"/>
              <a:gd name="T144" fmla="*/ 3191 h 3191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321" h="3191">
                <a:moveTo>
                  <a:pt x="3732" y="396"/>
                </a:moveTo>
                <a:cubicBezTo>
                  <a:pt x="3808" y="400"/>
                  <a:pt x="3884" y="399"/>
                  <a:pt x="3960" y="408"/>
                </a:cubicBezTo>
                <a:cubicBezTo>
                  <a:pt x="3976" y="410"/>
                  <a:pt x="4147" y="465"/>
                  <a:pt x="4152" y="468"/>
                </a:cubicBezTo>
                <a:cubicBezTo>
                  <a:pt x="4235" y="523"/>
                  <a:pt x="4197" y="507"/>
                  <a:pt x="4260" y="528"/>
                </a:cubicBezTo>
                <a:cubicBezTo>
                  <a:pt x="4271" y="561"/>
                  <a:pt x="4291" y="601"/>
                  <a:pt x="4260" y="636"/>
                </a:cubicBezTo>
                <a:cubicBezTo>
                  <a:pt x="4231" y="669"/>
                  <a:pt x="4059" y="680"/>
                  <a:pt x="4032" y="684"/>
                </a:cubicBezTo>
                <a:cubicBezTo>
                  <a:pt x="3948" y="695"/>
                  <a:pt x="3851" y="721"/>
                  <a:pt x="3780" y="768"/>
                </a:cubicBezTo>
                <a:cubicBezTo>
                  <a:pt x="3784" y="788"/>
                  <a:pt x="3782" y="810"/>
                  <a:pt x="3792" y="828"/>
                </a:cubicBezTo>
                <a:cubicBezTo>
                  <a:pt x="3800" y="841"/>
                  <a:pt x="3848" y="863"/>
                  <a:pt x="3864" y="864"/>
                </a:cubicBezTo>
                <a:cubicBezTo>
                  <a:pt x="3964" y="871"/>
                  <a:pt x="4064" y="872"/>
                  <a:pt x="4164" y="876"/>
                </a:cubicBezTo>
                <a:cubicBezTo>
                  <a:pt x="4208" y="891"/>
                  <a:pt x="4245" y="898"/>
                  <a:pt x="4284" y="924"/>
                </a:cubicBezTo>
                <a:cubicBezTo>
                  <a:pt x="4292" y="948"/>
                  <a:pt x="4300" y="972"/>
                  <a:pt x="4308" y="996"/>
                </a:cubicBezTo>
                <a:cubicBezTo>
                  <a:pt x="4321" y="1035"/>
                  <a:pt x="4251" y="1066"/>
                  <a:pt x="4224" y="1068"/>
                </a:cubicBezTo>
                <a:cubicBezTo>
                  <a:pt x="4108" y="1075"/>
                  <a:pt x="3992" y="1076"/>
                  <a:pt x="3876" y="1080"/>
                </a:cubicBezTo>
                <a:cubicBezTo>
                  <a:pt x="3864" y="1084"/>
                  <a:pt x="3849" y="1083"/>
                  <a:pt x="3840" y="1092"/>
                </a:cubicBezTo>
                <a:cubicBezTo>
                  <a:pt x="3805" y="1127"/>
                  <a:pt x="3842" y="1176"/>
                  <a:pt x="3876" y="1188"/>
                </a:cubicBezTo>
                <a:cubicBezTo>
                  <a:pt x="3943" y="1212"/>
                  <a:pt x="3999" y="1215"/>
                  <a:pt x="4068" y="1224"/>
                </a:cubicBezTo>
                <a:cubicBezTo>
                  <a:pt x="4123" y="1242"/>
                  <a:pt x="4181" y="1254"/>
                  <a:pt x="4236" y="1272"/>
                </a:cubicBezTo>
                <a:cubicBezTo>
                  <a:pt x="4240" y="1278"/>
                  <a:pt x="4279" y="1330"/>
                  <a:pt x="4272" y="1344"/>
                </a:cubicBezTo>
                <a:cubicBezTo>
                  <a:pt x="4266" y="1355"/>
                  <a:pt x="4248" y="1352"/>
                  <a:pt x="4236" y="1356"/>
                </a:cubicBezTo>
                <a:cubicBezTo>
                  <a:pt x="4164" y="1428"/>
                  <a:pt x="4222" y="1386"/>
                  <a:pt x="4056" y="1404"/>
                </a:cubicBezTo>
                <a:cubicBezTo>
                  <a:pt x="3987" y="1412"/>
                  <a:pt x="3922" y="1425"/>
                  <a:pt x="3864" y="1464"/>
                </a:cubicBezTo>
                <a:cubicBezTo>
                  <a:pt x="3835" y="1550"/>
                  <a:pt x="3886" y="1537"/>
                  <a:pt x="3960" y="1548"/>
                </a:cubicBezTo>
                <a:cubicBezTo>
                  <a:pt x="4003" y="1562"/>
                  <a:pt x="4112" y="1586"/>
                  <a:pt x="4152" y="1608"/>
                </a:cubicBezTo>
                <a:cubicBezTo>
                  <a:pt x="4177" y="1622"/>
                  <a:pt x="4224" y="1656"/>
                  <a:pt x="4224" y="1656"/>
                </a:cubicBezTo>
                <a:cubicBezTo>
                  <a:pt x="4263" y="1715"/>
                  <a:pt x="4259" y="1737"/>
                  <a:pt x="4200" y="1776"/>
                </a:cubicBezTo>
                <a:cubicBezTo>
                  <a:pt x="4172" y="1772"/>
                  <a:pt x="4144" y="1770"/>
                  <a:pt x="4116" y="1764"/>
                </a:cubicBezTo>
                <a:cubicBezTo>
                  <a:pt x="4091" y="1758"/>
                  <a:pt x="4044" y="1740"/>
                  <a:pt x="4044" y="1740"/>
                </a:cubicBezTo>
                <a:cubicBezTo>
                  <a:pt x="3972" y="1748"/>
                  <a:pt x="3908" y="1753"/>
                  <a:pt x="3840" y="1776"/>
                </a:cubicBezTo>
                <a:cubicBezTo>
                  <a:pt x="3832" y="1788"/>
                  <a:pt x="3807" y="1801"/>
                  <a:pt x="3816" y="1812"/>
                </a:cubicBezTo>
                <a:cubicBezTo>
                  <a:pt x="3832" y="1832"/>
                  <a:pt x="3864" y="1828"/>
                  <a:pt x="3888" y="1836"/>
                </a:cubicBezTo>
                <a:cubicBezTo>
                  <a:pt x="4005" y="1875"/>
                  <a:pt x="4090" y="1876"/>
                  <a:pt x="4224" y="1884"/>
                </a:cubicBezTo>
                <a:cubicBezTo>
                  <a:pt x="4236" y="1888"/>
                  <a:pt x="4257" y="1884"/>
                  <a:pt x="4260" y="1896"/>
                </a:cubicBezTo>
                <a:cubicBezTo>
                  <a:pt x="4278" y="1959"/>
                  <a:pt x="4227" y="1999"/>
                  <a:pt x="4176" y="2016"/>
                </a:cubicBezTo>
                <a:cubicBezTo>
                  <a:pt x="4071" y="2051"/>
                  <a:pt x="3959" y="2049"/>
                  <a:pt x="3852" y="2076"/>
                </a:cubicBezTo>
                <a:cubicBezTo>
                  <a:pt x="3860" y="2088"/>
                  <a:pt x="3864" y="2104"/>
                  <a:pt x="3876" y="2112"/>
                </a:cubicBezTo>
                <a:cubicBezTo>
                  <a:pt x="3929" y="2145"/>
                  <a:pt x="4042" y="2163"/>
                  <a:pt x="4104" y="2172"/>
                </a:cubicBezTo>
                <a:cubicBezTo>
                  <a:pt x="4128" y="2180"/>
                  <a:pt x="4152" y="2188"/>
                  <a:pt x="4176" y="2196"/>
                </a:cubicBezTo>
                <a:cubicBezTo>
                  <a:pt x="4188" y="2200"/>
                  <a:pt x="4212" y="2208"/>
                  <a:pt x="4212" y="2208"/>
                </a:cubicBezTo>
                <a:cubicBezTo>
                  <a:pt x="4220" y="2232"/>
                  <a:pt x="4244" y="2256"/>
                  <a:pt x="4236" y="2280"/>
                </a:cubicBezTo>
                <a:cubicBezTo>
                  <a:pt x="4194" y="2405"/>
                  <a:pt x="3891" y="2339"/>
                  <a:pt x="3852" y="2340"/>
                </a:cubicBezTo>
                <a:cubicBezTo>
                  <a:pt x="3844" y="2352"/>
                  <a:pt x="3830" y="2362"/>
                  <a:pt x="3828" y="2376"/>
                </a:cubicBezTo>
                <a:cubicBezTo>
                  <a:pt x="3826" y="2392"/>
                  <a:pt x="3830" y="2411"/>
                  <a:pt x="3840" y="2424"/>
                </a:cubicBezTo>
                <a:cubicBezTo>
                  <a:pt x="3848" y="2434"/>
                  <a:pt x="3864" y="2433"/>
                  <a:pt x="3876" y="2436"/>
                </a:cubicBezTo>
                <a:cubicBezTo>
                  <a:pt x="3927" y="2451"/>
                  <a:pt x="3980" y="2460"/>
                  <a:pt x="4032" y="2472"/>
                </a:cubicBezTo>
                <a:cubicBezTo>
                  <a:pt x="4052" y="2476"/>
                  <a:pt x="4072" y="2479"/>
                  <a:pt x="4092" y="2484"/>
                </a:cubicBezTo>
                <a:cubicBezTo>
                  <a:pt x="4116" y="2491"/>
                  <a:pt x="4164" y="2508"/>
                  <a:pt x="4164" y="2508"/>
                </a:cubicBezTo>
                <a:cubicBezTo>
                  <a:pt x="4196" y="2604"/>
                  <a:pt x="4148" y="2492"/>
                  <a:pt x="4212" y="2556"/>
                </a:cubicBezTo>
                <a:cubicBezTo>
                  <a:pt x="4221" y="2565"/>
                  <a:pt x="4218" y="2581"/>
                  <a:pt x="4224" y="2592"/>
                </a:cubicBezTo>
                <a:cubicBezTo>
                  <a:pt x="4230" y="2605"/>
                  <a:pt x="4240" y="2616"/>
                  <a:pt x="4248" y="2628"/>
                </a:cubicBezTo>
                <a:cubicBezTo>
                  <a:pt x="4084" y="2683"/>
                  <a:pt x="3922" y="2659"/>
                  <a:pt x="3744" y="2664"/>
                </a:cubicBezTo>
                <a:cubicBezTo>
                  <a:pt x="3613" y="2708"/>
                  <a:pt x="3812" y="2638"/>
                  <a:pt x="3672" y="2700"/>
                </a:cubicBezTo>
                <a:cubicBezTo>
                  <a:pt x="3627" y="2720"/>
                  <a:pt x="3575" y="2732"/>
                  <a:pt x="3528" y="2748"/>
                </a:cubicBezTo>
                <a:cubicBezTo>
                  <a:pt x="3443" y="2776"/>
                  <a:pt x="3353" y="2820"/>
                  <a:pt x="3264" y="2832"/>
                </a:cubicBezTo>
                <a:cubicBezTo>
                  <a:pt x="3220" y="2838"/>
                  <a:pt x="3176" y="2840"/>
                  <a:pt x="3132" y="2844"/>
                </a:cubicBezTo>
                <a:cubicBezTo>
                  <a:pt x="3001" y="2870"/>
                  <a:pt x="2875" y="2910"/>
                  <a:pt x="2748" y="2952"/>
                </a:cubicBezTo>
                <a:cubicBezTo>
                  <a:pt x="2703" y="2967"/>
                  <a:pt x="2656" y="3012"/>
                  <a:pt x="2604" y="3012"/>
                </a:cubicBezTo>
                <a:cubicBezTo>
                  <a:pt x="2148" y="3016"/>
                  <a:pt x="1692" y="3020"/>
                  <a:pt x="1236" y="3024"/>
                </a:cubicBezTo>
                <a:cubicBezTo>
                  <a:pt x="1170" y="3035"/>
                  <a:pt x="1128" y="3048"/>
                  <a:pt x="1068" y="3072"/>
                </a:cubicBezTo>
                <a:cubicBezTo>
                  <a:pt x="1045" y="3081"/>
                  <a:pt x="996" y="3096"/>
                  <a:pt x="996" y="3096"/>
                </a:cubicBezTo>
                <a:cubicBezTo>
                  <a:pt x="932" y="3191"/>
                  <a:pt x="842" y="3139"/>
                  <a:pt x="720" y="3132"/>
                </a:cubicBezTo>
                <a:cubicBezTo>
                  <a:pt x="724" y="3092"/>
                  <a:pt x="743" y="3051"/>
                  <a:pt x="732" y="3012"/>
                </a:cubicBezTo>
                <a:cubicBezTo>
                  <a:pt x="728" y="2996"/>
                  <a:pt x="700" y="3002"/>
                  <a:pt x="684" y="3000"/>
                </a:cubicBezTo>
                <a:cubicBezTo>
                  <a:pt x="568" y="2988"/>
                  <a:pt x="452" y="2985"/>
                  <a:pt x="336" y="2976"/>
                </a:cubicBezTo>
                <a:cubicBezTo>
                  <a:pt x="279" y="2962"/>
                  <a:pt x="229" y="2949"/>
                  <a:pt x="180" y="2916"/>
                </a:cubicBezTo>
                <a:cubicBezTo>
                  <a:pt x="148" y="2868"/>
                  <a:pt x="118" y="2807"/>
                  <a:pt x="84" y="2760"/>
                </a:cubicBezTo>
                <a:cubicBezTo>
                  <a:pt x="74" y="2746"/>
                  <a:pt x="58" y="2737"/>
                  <a:pt x="48" y="2724"/>
                </a:cubicBezTo>
                <a:cubicBezTo>
                  <a:pt x="30" y="2701"/>
                  <a:pt x="0" y="2652"/>
                  <a:pt x="0" y="2652"/>
                </a:cubicBezTo>
                <a:cubicBezTo>
                  <a:pt x="4" y="2124"/>
                  <a:pt x="4" y="1596"/>
                  <a:pt x="12" y="1068"/>
                </a:cubicBezTo>
                <a:cubicBezTo>
                  <a:pt x="14" y="964"/>
                  <a:pt x="20" y="859"/>
                  <a:pt x="36" y="756"/>
                </a:cubicBezTo>
                <a:cubicBezTo>
                  <a:pt x="39" y="739"/>
                  <a:pt x="62" y="733"/>
                  <a:pt x="72" y="720"/>
                </a:cubicBezTo>
                <a:cubicBezTo>
                  <a:pt x="90" y="697"/>
                  <a:pt x="104" y="672"/>
                  <a:pt x="120" y="648"/>
                </a:cubicBezTo>
                <a:cubicBezTo>
                  <a:pt x="188" y="546"/>
                  <a:pt x="232" y="405"/>
                  <a:pt x="336" y="336"/>
                </a:cubicBezTo>
                <a:cubicBezTo>
                  <a:pt x="344" y="324"/>
                  <a:pt x="349" y="309"/>
                  <a:pt x="360" y="300"/>
                </a:cubicBezTo>
                <a:cubicBezTo>
                  <a:pt x="382" y="281"/>
                  <a:pt x="432" y="252"/>
                  <a:pt x="432" y="252"/>
                </a:cubicBezTo>
                <a:cubicBezTo>
                  <a:pt x="461" y="209"/>
                  <a:pt x="484" y="173"/>
                  <a:pt x="528" y="144"/>
                </a:cubicBezTo>
                <a:cubicBezTo>
                  <a:pt x="536" y="132"/>
                  <a:pt x="541" y="117"/>
                  <a:pt x="552" y="108"/>
                </a:cubicBezTo>
                <a:cubicBezTo>
                  <a:pt x="562" y="100"/>
                  <a:pt x="577" y="102"/>
                  <a:pt x="588" y="96"/>
                </a:cubicBezTo>
                <a:cubicBezTo>
                  <a:pt x="601" y="90"/>
                  <a:pt x="611" y="78"/>
                  <a:pt x="624" y="72"/>
                </a:cubicBezTo>
                <a:cubicBezTo>
                  <a:pt x="647" y="62"/>
                  <a:pt x="672" y="56"/>
                  <a:pt x="696" y="48"/>
                </a:cubicBezTo>
                <a:cubicBezTo>
                  <a:pt x="710" y="43"/>
                  <a:pt x="719" y="30"/>
                  <a:pt x="732" y="24"/>
                </a:cubicBezTo>
                <a:cubicBezTo>
                  <a:pt x="755" y="14"/>
                  <a:pt x="804" y="0"/>
                  <a:pt x="804" y="0"/>
                </a:cubicBezTo>
                <a:cubicBezTo>
                  <a:pt x="841" y="25"/>
                  <a:pt x="884" y="54"/>
                  <a:pt x="924" y="72"/>
                </a:cubicBezTo>
                <a:cubicBezTo>
                  <a:pt x="947" y="82"/>
                  <a:pt x="996" y="96"/>
                  <a:pt x="996" y="96"/>
                </a:cubicBezTo>
                <a:cubicBezTo>
                  <a:pt x="1028" y="48"/>
                  <a:pt x="1048" y="38"/>
                  <a:pt x="1104" y="24"/>
                </a:cubicBezTo>
                <a:cubicBezTo>
                  <a:pt x="1294" y="31"/>
                  <a:pt x="1422" y="41"/>
                  <a:pt x="1596" y="60"/>
                </a:cubicBezTo>
                <a:cubicBezTo>
                  <a:pt x="1687" y="83"/>
                  <a:pt x="1780" y="88"/>
                  <a:pt x="1872" y="108"/>
                </a:cubicBezTo>
                <a:cubicBezTo>
                  <a:pt x="1933" y="122"/>
                  <a:pt x="2019" y="139"/>
                  <a:pt x="2076" y="168"/>
                </a:cubicBezTo>
                <a:cubicBezTo>
                  <a:pt x="2124" y="192"/>
                  <a:pt x="2100" y="199"/>
                  <a:pt x="2160" y="204"/>
                </a:cubicBezTo>
                <a:cubicBezTo>
                  <a:pt x="2236" y="211"/>
                  <a:pt x="2312" y="212"/>
                  <a:pt x="2388" y="216"/>
                </a:cubicBezTo>
                <a:cubicBezTo>
                  <a:pt x="2497" y="252"/>
                  <a:pt x="2579" y="296"/>
                  <a:pt x="2676" y="360"/>
                </a:cubicBezTo>
                <a:cubicBezTo>
                  <a:pt x="2687" y="367"/>
                  <a:pt x="2753" y="382"/>
                  <a:pt x="2760" y="384"/>
                </a:cubicBezTo>
                <a:cubicBezTo>
                  <a:pt x="2873" y="416"/>
                  <a:pt x="2991" y="433"/>
                  <a:pt x="3108" y="444"/>
                </a:cubicBezTo>
                <a:cubicBezTo>
                  <a:pt x="3973" y="425"/>
                  <a:pt x="3440" y="469"/>
                  <a:pt x="3732" y="396"/>
                </a:cubicBezTo>
                <a:close/>
              </a:path>
            </a:pathLst>
          </a:custGeom>
          <a:solidFill>
            <a:srgbClr val="FFCC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6804" name="Line 5"/>
          <p:cNvSpPr>
            <a:spLocks noChangeAspect="1" noChangeShapeType="1"/>
          </p:cNvSpPr>
          <p:nvPr/>
        </p:nvSpPr>
        <p:spPr bwMode="auto">
          <a:xfrm>
            <a:off x="2470150" y="5505450"/>
            <a:ext cx="874713" cy="44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6805" name="Rectangle 6"/>
          <p:cNvSpPr>
            <a:spLocks noChangeAspect="1" noChangeArrowheads="1"/>
          </p:cNvSpPr>
          <p:nvPr/>
        </p:nvSpPr>
        <p:spPr bwMode="auto">
          <a:xfrm>
            <a:off x="2281238" y="5565775"/>
            <a:ext cx="1063625" cy="231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6806" name="Rectangle 7"/>
          <p:cNvSpPr>
            <a:spLocks noChangeAspect="1" noChangeArrowheads="1"/>
          </p:cNvSpPr>
          <p:nvPr/>
        </p:nvSpPr>
        <p:spPr bwMode="auto">
          <a:xfrm>
            <a:off x="2333625" y="5551488"/>
            <a:ext cx="342900" cy="1857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76807" name="Group 8"/>
          <p:cNvGrpSpPr>
            <a:grpSpLocks/>
          </p:cNvGrpSpPr>
          <p:nvPr/>
        </p:nvGrpSpPr>
        <p:grpSpPr bwMode="auto">
          <a:xfrm rot="-589263">
            <a:off x="2781300" y="1533525"/>
            <a:ext cx="2879725" cy="1741488"/>
            <a:chOff x="1596" y="1038"/>
            <a:chExt cx="1814" cy="1097"/>
          </a:xfrm>
        </p:grpSpPr>
        <p:sp>
          <p:nvSpPr>
            <p:cNvPr id="76880" name="Freeform 9"/>
            <p:cNvSpPr>
              <a:spLocks/>
            </p:cNvSpPr>
            <p:nvPr/>
          </p:nvSpPr>
          <p:spPr bwMode="auto">
            <a:xfrm>
              <a:off x="1788" y="1196"/>
              <a:ext cx="715" cy="663"/>
            </a:xfrm>
            <a:custGeom>
              <a:avLst/>
              <a:gdLst>
                <a:gd name="T0" fmla="*/ 84 w 715"/>
                <a:gd name="T1" fmla="*/ 112 h 663"/>
                <a:gd name="T2" fmla="*/ 60 w 715"/>
                <a:gd name="T3" fmla="*/ 184 h 663"/>
                <a:gd name="T4" fmla="*/ 0 w 715"/>
                <a:gd name="T5" fmla="*/ 292 h 663"/>
                <a:gd name="T6" fmla="*/ 84 w 715"/>
                <a:gd name="T7" fmla="*/ 508 h 663"/>
                <a:gd name="T8" fmla="*/ 300 w 715"/>
                <a:gd name="T9" fmla="*/ 652 h 663"/>
                <a:gd name="T10" fmla="*/ 468 w 715"/>
                <a:gd name="T11" fmla="*/ 640 h 663"/>
                <a:gd name="T12" fmla="*/ 516 w 715"/>
                <a:gd name="T13" fmla="*/ 532 h 663"/>
                <a:gd name="T14" fmla="*/ 552 w 715"/>
                <a:gd name="T15" fmla="*/ 520 h 663"/>
                <a:gd name="T16" fmla="*/ 624 w 715"/>
                <a:gd name="T17" fmla="*/ 472 h 663"/>
                <a:gd name="T18" fmla="*/ 648 w 715"/>
                <a:gd name="T19" fmla="*/ 124 h 663"/>
                <a:gd name="T20" fmla="*/ 480 w 715"/>
                <a:gd name="T21" fmla="*/ 112 h 663"/>
                <a:gd name="T22" fmla="*/ 384 w 715"/>
                <a:gd name="T23" fmla="*/ 100 h 663"/>
                <a:gd name="T24" fmla="*/ 84 w 715"/>
                <a:gd name="T25" fmla="*/ 112 h 6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5"/>
                <a:gd name="T40" fmla="*/ 0 h 663"/>
                <a:gd name="T41" fmla="*/ 715 w 715"/>
                <a:gd name="T42" fmla="*/ 663 h 66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5" h="663">
                  <a:moveTo>
                    <a:pt x="84" y="112"/>
                  </a:moveTo>
                  <a:cubicBezTo>
                    <a:pt x="76" y="136"/>
                    <a:pt x="74" y="163"/>
                    <a:pt x="60" y="184"/>
                  </a:cubicBezTo>
                  <a:cubicBezTo>
                    <a:pt x="5" y="267"/>
                    <a:pt x="21" y="229"/>
                    <a:pt x="0" y="292"/>
                  </a:cubicBezTo>
                  <a:cubicBezTo>
                    <a:pt x="10" y="390"/>
                    <a:pt x="1" y="453"/>
                    <a:pt x="84" y="508"/>
                  </a:cubicBezTo>
                  <a:cubicBezTo>
                    <a:pt x="130" y="578"/>
                    <a:pt x="221" y="626"/>
                    <a:pt x="300" y="652"/>
                  </a:cubicBezTo>
                  <a:cubicBezTo>
                    <a:pt x="356" y="648"/>
                    <a:pt x="417" y="663"/>
                    <a:pt x="468" y="640"/>
                  </a:cubicBezTo>
                  <a:cubicBezTo>
                    <a:pt x="504" y="624"/>
                    <a:pt x="485" y="557"/>
                    <a:pt x="516" y="532"/>
                  </a:cubicBezTo>
                  <a:cubicBezTo>
                    <a:pt x="526" y="524"/>
                    <a:pt x="541" y="526"/>
                    <a:pt x="552" y="520"/>
                  </a:cubicBezTo>
                  <a:cubicBezTo>
                    <a:pt x="577" y="506"/>
                    <a:pt x="624" y="472"/>
                    <a:pt x="624" y="472"/>
                  </a:cubicBezTo>
                  <a:cubicBezTo>
                    <a:pt x="688" y="376"/>
                    <a:pt x="715" y="231"/>
                    <a:pt x="648" y="124"/>
                  </a:cubicBezTo>
                  <a:cubicBezTo>
                    <a:pt x="618" y="76"/>
                    <a:pt x="536" y="117"/>
                    <a:pt x="480" y="112"/>
                  </a:cubicBezTo>
                  <a:cubicBezTo>
                    <a:pt x="448" y="109"/>
                    <a:pt x="416" y="104"/>
                    <a:pt x="384" y="100"/>
                  </a:cubicBezTo>
                  <a:cubicBezTo>
                    <a:pt x="298" y="71"/>
                    <a:pt x="84" y="0"/>
                    <a:pt x="84" y="112"/>
                  </a:cubicBezTo>
                  <a:close/>
                </a:path>
              </a:pathLst>
            </a:custGeom>
            <a:solidFill>
              <a:srgbClr val="CC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6881" name="Freeform 10"/>
            <p:cNvSpPr>
              <a:spLocks/>
            </p:cNvSpPr>
            <p:nvPr/>
          </p:nvSpPr>
          <p:spPr bwMode="auto">
            <a:xfrm>
              <a:off x="1596" y="1130"/>
              <a:ext cx="283" cy="688"/>
            </a:xfrm>
            <a:custGeom>
              <a:avLst/>
              <a:gdLst>
                <a:gd name="T0" fmla="*/ 156 w 283"/>
                <a:gd name="T1" fmla="*/ 10 h 688"/>
                <a:gd name="T2" fmla="*/ 72 w 283"/>
                <a:gd name="T3" fmla="*/ 106 h 688"/>
                <a:gd name="T4" fmla="*/ 48 w 283"/>
                <a:gd name="T5" fmla="*/ 178 h 688"/>
                <a:gd name="T6" fmla="*/ 24 w 283"/>
                <a:gd name="T7" fmla="*/ 214 h 688"/>
                <a:gd name="T8" fmla="*/ 0 w 283"/>
                <a:gd name="T9" fmla="*/ 286 h 688"/>
                <a:gd name="T10" fmla="*/ 12 w 283"/>
                <a:gd name="T11" fmla="*/ 562 h 688"/>
                <a:gd name="T12" fmla="*/ 108 w 283"/>
                <a:gd name="T13" fmla="*/ 622 h 688"/>
                <a:gd name="T14" fmla="*/ 144 w 283"/>
                <a:gd name="T15" fmla="*/ 634 h 688"/>
                <a:gd name="T16" fmla="*/ 156 w 283"/>
                <a:gd name="T17" fmla="*/ 682 h 688"/>
                <a:gd name="T18" fmla="*/ 204 w 283"/>
                <a:gd name="T19" fmla="*/ 610 h 688"/>
                <a:gd name="T20" fmla="*/ 192 w 283"/>
                <a:gd name="T21" fmla="*/ 562 h 688"/>
                <a:gd name="T22" fmla="*/ 144 w 283"/>
                <a:gd name="T23" fmla="*/ 502 h 688"/>
                <a:gd name="T24" fmla="*/ 228 w 283"/>
                <a:gd name="T25" fmla="*/ 118 h 688"/>
                <a:gd name="T26" fmla="*/ 276 w 283"/>
                <a:gd name="T27" fmla="*/ 46 h 688"/>
                <a:gd name="T28" fmla="*/ 264 w 283"/>
                <a:gd name="T29" fmla="*/ 10 h 688"/>
                <a:gd name="T30" fmla="*/ 156 w 283"/>
                <a:gd name="T31" fmla="*/ 10 h 68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83"/>
                <a:gd name="T49" fmla="*/ 0 h 688"/>
                <a:gd name="T50" fmla="*/ 283 w 283"/>
                <a:gd name="T51" fmla="*/ 688 h 68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83" h="688">
                  <a:moveTo>
                    <a:pt x="156" y="10"/>
                  </a:moveTo>
                  <a:cubicBezTo>
                    <a:pt x="96" y="50"/>
                    <a:pt x="128" y="22"/>
                    <a:pt x="72" y="106"/>
                  </a:cubicBezTo>
                  <a:cubicBezTo>
                    <a:pt x="58" y="127"/>
                    <a:pt x="62" y="157"/>
                    <a:pt x="48" y="178"/>
                  </a:cubicBezTo>
                  <a:cubicBezTo>
                    <a:pt x="40" y="190"/>
                    <a:pt x="30" y="201"/>
                    <a:pt x="24" y="214"/>
                  </a:cubicBezTo>
                  <a:cubicBezTo>
                    <a:pt x="14" y="237"/>
                    <a:pt x="0" y="286"/>
                    <a:pt x="0" y="286"/>
                  </a:cubicBezTo>
                  <a:cubicBezTo>
                    <a:pt x="4" y="378"/>
                    <a:pt x="1" y="471"/>
                    <a:pt x="12" y="562"/>
                  </a:cubicBezTo>
                  <a:cubicBezTo>
                    <a:pt x="17" y="608"/>
                    <a:pt x="80" y="613"/>
                    <a:pt x="108" y="622"/>
                  </a:cubicBezTo>
                  <a:cubicBezTo>
                    <a:pt x="120" y="626"/>
                    <a:pt x="144" y="634"/>
                    <a:pt x="144" y="634"/>
                  </a:cubicBezTo>
                  <a:cubicBezTo>
                    <a:pt x="148" y="650"/>
                    <a:pt x="141" y="688"/>
                    <a:pt x="156" y="682"/>
                  </a:cubicBezTo>
                  <a:cubicBezTo>
                    <a:pt x="183" y="671"/>
                    <a:pt x="204" y="610"/>
                    <a:pt x="204" y="610"/>
                  </a:cubicBezTo>
                  <a:cubicBezTo>
                    <a:pt x="200" y="594"/>
                    <a:pt x="201" y="576"/>
                    <a:pt x="192" y="562"/>
                  </a:cubicBezTo>
                  <a:cubicBezTo>
                    <a:pt x="120" y="453"/>
                    <a:pt x="183" y="620"/>
                    <a:pt x="144" y="502"/>
                  </a:cubicBezTo>
                  <a:cubicBezTo>
                    <a:pt x="149" y="353"/>
                    <a:pt x="69" y="158"/>
                    <a:pt x="228" y="118"/>
                  </a:cubicBezTo>
                  <a:cubicBezTo>
                    <a:pt x="244" y="94"/>
                    <a:pt x="260" y="70"/>
                    <a:pt x="276" y="46"/>
                  </a:cubicBezTo>
                  <a:cubicBezTo>
                    <a:pt x="283" y="35"/>
                    <a:pt x="276" y="14"/>
                    <a:pt x="264" y="10"/>
                  </a:cubicBezTo>
                  <a:cubicBezTo>
                    <a:pt x="230" y="0"/>
                    <a:pt x="192" y="10"/>
                    <a:pt x="156" y="10"/>
                  </a:cubicBezTo>
                  <a:close/>
                </a:path>
              </a:pathLst>
            </a:custGeom>
            <a:solidFill>
              <a:srgbClr val="CC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6882" name="Freeform 11"/>
            <p:cNvSpPr>
              <a:spLocks/>
            </p:cNvSpPr>
            <p:nvPr/>
          </p:nvSpPr>
          <p:spPr bwMode="auto">
            <a:xfrm>
              <a:off x="1920" y="1038"/>
              <a:ext cx="709" cy="319"/>
            </a:xfrm>
            <a:custGeom>
              <a:avLst/>
              <a:gdLst>
                <a:gd name="T0" fmla="*/ 96 w 709"/>
                <a:gd name="T1" fmla="*/ 30 h 319"/>
                <a:gd name="T2" fmla="*/ 0 w 709"/>
                <a:gd name="T3" fmla="*/ 90 h 319"/>
                <a:gd name="T4" fmla="*/ 204 w 709"/>
                <a:gd name="T5" fmla="*/ 162 h 319"/>
                <a:gd name="T6" fmla="*/ 516 w 709"/>
                <a:gd name="T7" fmla="*/ 222 h 319"/>
                <a:gd name="T8" fmla="*/ 612 w 709"/>
                <a:gd name="T9" fmla="*/ 318 h 319"/>
                <a:gd name="T10" fmla="*/ 660 w 709"/>
                <a:gd name="T11" fmla="*/ 186 h 319"/>
                <a:gd name="T12" fmla="*/ 576 w 709"/>
                <a:gd name="T13" fmla="*/ 162 h 319"/>
                <a:gd name="T14" fmla="*/ 408 w 709"/>
                <a:gd name="T15" fmla="*/ 102 h 319"/>
                <a:gd name="T16" fmla="*/ 204 w 709"/>
                <a:gd name="T17" fmla="*/ 66 h 319"/>
                <a:gd name="T18" fmla="*/ 168 w 709"/>
                <a:gd name="T19" fmla="*/ 54 h 319"/>
                <a:gd name="T20" fmla="*/ 132 w 709"/>
                <a:gd name="T21" fmla="*/ 30 h 319"/>
                <a:gd name="T22" fmla="*/ 96 w 709"/>
                <a:gd name="T23" fmla="*/ 30 h 3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09"/>
                <a:gd name="T37" fmla="*/ 0 h 319"/>
                <a:gd name="T38" fmla="*/ 709 w 709"/>
                <a:gd name="T39" fmla="*/ 319 h 3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09" h="319">
                  <a:moveTo>
                    <a:pt x="96" y="30"/>
                  </a:moveTo>
                  <a:cubicBezTo>
                    <a:pt x="39" y="44"/>
                    <a:pt x="19" y="32"/>
                    <a:pt x="0" y="90"/>
                  </a:cubicBezTo>
                  <a:cubicBezTo>
                    <a:pt x="48" y="163"/>
                    <a:pt x="124" y="153"/>
                    <a:pt x="204" y="162"/>
                  </a:cubicBezTo>
                  <a:cubicBezTo>
                    <a:pt x="316" y="199"/>
                    <a:pt x="393" y="212"/>
                    <a:pt x="516" y="222"/>
                  </a:cubicBezTo>
                  <a:cubicBezTo>
                    <a:pt x="551" y="257"/>
                    <a:pt x="571" y="291"/>
                    <a:pt x="612" y="318"/>
                  </a:cubicBezTo>
                  <a:cubicBezTo>
                    <a:pt x="694" y="302"/>
                    <a:pt x="709" y="319"/>
                    <a:pt x="660" y="186"/>
                  </a:cubicBezTo>
                  <a:cubicBezTo>
                    <a:pt x="658" y="182"/>
                    <a:pt x="596" y="167"/>
                    <a:pt x="576" y="162"/>
                  </a:cubicBezTo>
                  <a:cubicBezTo>
                    <a:pt x="551" y="88"/>
                    <a:pt x="487" y="110"/>
                    <a:pt x="408" y="102"/>
                  </a:cubicBezTo>
                  <a:cubicBezTo>
                    <a:pt x="340" y="79"/>
                    <a:pt x="276" y="74"/>
                    <a:pt x="204" y="66"/>
                  </a:cubicBezTo>
                  <a:cubicBezTo>
                    <a:pt x="192" y="62"/>
                    <a:pt x="179" y="60"/>
                    <a:pt x="168" y="54"/>
                  </a:cubicBezTo>
                  <a:cubicBezTo>
                    <a:pt x="155" y="48"/>
                    <a:pt x="145" y="36"/>
                    <a:pt x="132" y="30"/>
                  </a:cubicBezTo>
                  <a:cubicBezTo>
                    <a:pt x="62" y="0"/>
                    <a:pt x="78" y="12"/>
                    <a:pt x="96" y="30"/>
                  </a:cubicBezTo>
                  <a:close/>
                </a:path>
              </a:pathLst>
            </a:custGeom>
            <a:solidFill>
              <a:srgbClr val="CC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6883" name="Freeform 12"/>
            <p:cNvSpPr>
              <a:spLocks/>
            </p:cNvSpPr>
            <p:nvPr/>
          </p:nvSpPr>
          <p:spPr bwMode="auto">
            <a:xfrm>
              <a:off x="1764" y="1802"/>
              <a:ext cx="722" cy="240"/>
            </a:xfrm>
            <a:custGeom>
              <a:avLst/>
              <a:gdLst>
                <a:gd name="T0" fmla="*/ 168 w 722"/>
                <a:gd name="T1" fmla="*/ 10 h 240"/>
                <a:gd name="T2" fmla="*/ 0 w 722"/>
                <a:gd name="T3" fmla="*/ 82 h 240"/>
                <a:gd name="T4" fmla="*/ 12 w 722"/>
                <a:gd name="T5" fmla="*/ 118 h 240"/>
                <a:gd name="T6" fmla="*/ 84 w 722"/>
                <a:gd name="T7" fmla="*/ 142 h 240"/>
                <a:gd name="T8" fmla="*/ 120 w 722"/>
                <a:gd name="T9" fmla="*/ 166 h 240"/>
                <a:gd name="T10" fmla="*/ 228 w 722"/>
                <a:gd name="T11" fmla="*/ 202 h 240"/>
                <a:gd name="T12" fmla="*/ 300 w 722"/>
                <a:gd name="T13" fmla="*/ 226 h 240"/>
                <a:gd name="T14" fmla="*/ 336 w 722"/>
                <a:gd name="T15" fmla="*/ 238 h 240"/>
                <a:gd name="T16" fmla="*/ 516 w 722"/>
                <a:gd name="T17" fmla="*/ 226 h 240"/>
                <a:gd name="T18" fmla="*/ 588 w 722"/>
                <a:gd name="T19" fmla="*/ 178 h 240"/>
                <a:gd name="T20" fmla="*/ 648 w 722"/>
                <a:gd name="T21" fmla="*/ 70 h 240"/>
                <a:gd name="T22" fmla="*/ 672 w 722"/>
                <a:gd name="T23" fmla="*/ 34 h 240"/>
                <a:gd name="T24" fmla="*/ 708 w 722"/>
                <a:gd name="T25" fmla="*/ 10 h 240"/>
                <a:gd name="T26" fmla="*/ 588 w 722"/>
                <a:gd name="T27" fmla="*/ 22 h 240"/>
                <a:gd name="T28" fmla="*/ 528 w 722"/>
                <a:gd name="T29" fmla="*/ 106 h 240"/>
                <a:gd name="T30" fmla="*/ 492 w 722"/>
                <a:gd name="T31" fmla="*/ 142 h 240"/>
                <a:gd name="T32" fmla="*/ 180 w 722"/>
                <a:gd name="T33" fmla="*/ 106 h 240"/>
                <a:gd name="T34" fmla="*/ 168 w 722"/>
                <a:gd name="T35" fmla="*/ 10 h 2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2"/>
                <a:gd name="T55" fmla="*/ 0 h 240"/>
                <a:gd name="T56" fmla="*/ 722 w 722"/>
                <a:gd name="T57" fmla="*/ 240 h 2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2" h="240">
                  <a:moveTo>
                    <a:pt x="168" y="10"/>
                  </a:moveTo>
                  <a:cubicBezTo>
                    <a:pt x="81" y="19"/>
                    <a:pt x="27" y="0"/>
                    <a:pt x="0" y="82"/>
                  </a:cubicBezTo>
                  <a:cubicBezTo>
                    <a:pt x="4" y="94"/>
                    <a:pt x="2" y="111"/>
                    <a:pt x="12" y="118"/>
                  </a:cubicBezTo>
                  <a:cubicBezTo>
                    <a:pt x="33" y="133"/>
                    <a:pt x="60" y="134"/>
                    <a:pt x="84" y="142"/>
                  </a:cubicBezTo>
                  <a:cubicBezTo>
                    <a:pt x="98" y="147"/>
                    <a:pt x="107" y="160"/>
                    <a:pt x="120" y="166"/>
                  </a:cubicBezTo>
                  <a:cubicBezTo>
                    <a:pt x="120" y="166"/>
                    <a:pt x="210" y="196"/>
                    <a:pt x="228" y="202"/>
                  </a:cubicBezTo>
                  <a:cubicBezTo>
                    <a:pt x="252" y="210"/>
                    <a:pt x="276" y="218"/>
                    <a:pt x="300" y="226"/>
                  </a:cubicBezTo>
                  <a:cubicBezTo>
                    <a:pt x="312" y="230"/>
                    <a:pt x="336" y="238"/>
                    <a:pt x="336" y="238"/>
                  </a:cubicBezTo>
                  <a:cubicBezTo>
                    <a:pt x="396" y="234"/>
                    <a:pt x="458" y="240"/>
                    <a:pt x="516" y="226"/>
                  </a:cubicBezTo>
                  <a:cubicBezTo>
                    <a:pt x="544" y="219"/>
                    <a:pt x="588" y="178"/>
                    <a:pt x="588" y="178"/>
                  </a:cubicBezTo>
                  <a:cubicBezTo>
                    <a:pt x="609" y="115"/>
                    <a:pt x="593" y="153"/>
                    <a:pt x="648" y="70"/>
                  </a:cubicBezTo>
                  <a:cubicBezTo>
                    <a:pt x="656" y="58"/>
                    <a:pt x="664" y="46"/>
                    <a:pt x="672" y="34"/>
                  </a:cubicBezTo>
                  <a:cubicBezTo>
                    <a:pt x="680" y="22"/>
                    <a:pt x="722" y="12"/>
                    <a:pt x="708" y="10"/>
                  </a:cubicBezTo>
                  <a:cubicBezTo>
                    <a:pt x="668" y="4"/>
                    <a:pt x="628" y="18"/>
                    <a:pt x="588" y="22"/>
                  </a:cubicBezTo>
                  <a:cubicBezTo>
                    <a:pt x="560" y="106"/>
                    <a:pt x="588" y="86"/>
                    <a:pt x="528" y="106"/>
                  </a:cubicBezTo>
                  <a:cubicBezTo>
                    <a:pt x="516" y="118"/>
                    <a:pt x="509" y="140"/>
                    <a:pt x="492" y="142"/>
                  </a:cubicBezTo>
                  <a:cubicBezTo>
                    <a:pt x="393" y="153"/>
                    <a:pt x="278" y="126"/>
                    <a:pt x="180" y="106"/>
                  </a:cubicBezTo>
                  <a:cubicBezTo>
                    <a:pt x="119" y="66"/>
                    <a:pt x="116" y="62"/>
                    <a:pt x="168" y="10"/>
                  </a:cubicBezTo>
                  <a:close/>
                </a:path>
              </a:pathLst>
            </a:custGeom>
            <a:solidFill>
              <a:srgbClr val="CC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6884" name="Freeform 13"/>
            <p:cNvSpPr>
              <a:spLocks/>
            </p:cNvSpPr>
            <p:nvPr/>
          </p:nvSpPr>
          <p:spPr bwMode="auto">
            <a:xfrm>
              <a:off x="2411" y="1392"/>
              <a:ext cx="229" cy="376"/>
            </a:xfrm>
            <a:custGeom>
              <a:avLst/>
              <a:gdLst>
                <a:gd name="T0" fmla="*/ 145 w 229"/>
                <a:gd name="T1" fmla="*/ 0 h 376"/>
                <a:gd name="T2" fmla="*/ 229 w 229"/>
                <a:gd name="T3" fmla="*/ 120 h 376"/>
                <a:gd name="T4" fmla="*/ 121 w 229"/>
                <a:gd name="T5" fmla="*/ 372 h 376"/>
                <a:gd name="T6" fmla="*/ 13 w 229"/>
                <a:gd name="T7" fmla="*/ 360 h 376"/>
                <a:gd name="T8" fmla="*/ 49 w 229"/>
                <a:gd name="T9" fmla="*/ 336 h 376"/>
                <a:gd name="T10" fmla="*/ 73 w 229"/>
                <a:gd name="T11" fmla="*/ 264 h 376"/>
                <a:gd name="T12" fmla="*/ 109 w 229"/>
                <a:gd name="T13" fmla="*/ 192 h 376"/>
                <a:gd name="T14" fmla="*/ 145 w 229"/>
                <a:gd name="T15" fmla="*/ 0 h 3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9"/>
                <a:gd name="T25" fmla="*/ 0 h 376"/>
                <a:gd name="T26" fmla="*/ 229 w 229"/>
                <a:gd name="T27" fmla="*/ 376 h 37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9" h="376">
                  <a:moveTo>
                    <a:pt x="145" y="0"/>
                  </a:moveTo>
                  <a:cubicBezTo>
                    <a:pt x="207" y="21"/>
                    <a:pt x="208" y="58"/>
                    <a:pt x="229" y="120"/>
                  </a:cubicBezTo>
                  <a:cubicBezTo>
                    <a:pt x="214" y="207"/>
                    <a:pt x="171" y="298"/>
                    <a:pt x="121" y="372"/>
                  </a:cubicBezTo>
                  <a:cubicBezTo>
                    <a:pt x="85" y="368"/>
                    <a:pt x="45" y="376"/>
                    <a:pt x="13" y="360"/>
                  </a:cubicBezTo>
                  <a:cubicBezTo>
                    <a:pt x="0" y="354"/>
                    <a:pt x="41" y="348"/>
                    <a:pt x="49" y="336"/>
                  </a:cubicBezTo>
                  <a:cubicBezTo>
                    <a:pt x="62" y="315"/>
                    <a:pt x="65" y="288"/>
                    <a:pt x="73" y="264"/>
                  </a:cubicBezTo>
                  <a:cubicBezTo>
                    <a:pt x="81" y="239"/>
                    <a:pt x="101" y="217"/>
                    <a:pt x="109" y="192"/>
                  </a:cubicBezTo>
                  <a:cubicBezTo>
                    <a:pt x="117" y="125"/>
                    <a:pt x="124" y="63"/>
                    <a:pt x="145" y="0"/>
                  </a:cubicBezTo>
                  <a:close/>
                </a:path>
              </a:pathLst>
            </a:custGeom>
            <a:solidFill>
              <a:srgbClr val="CC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grpSp>
          <p:nvGrpSpPr>
            <p:cNvPr id="76885" name="Group 14"/>
            <p:cNvGrpSpPr>
              <a:grpSpLocks/>
            </p:cNvGrpSpPr>
            <p:nvPr/>
          </p:nvGrpSpPr>
          <p:grpSpPr bwMode="auto">
            <a:xfrm>
              <a:off x="2556" y="1224"/>
              <a:ext cx="854" cy="911"/>
              <a:chOff x="2556" y="1224"/>
              <a:chExt cx="854" cy="911"/>
            </a:xfrm>
          </p:grpSpPr>
          <p:sp>
            <p:nvSpPr>
              <p:cNvPr id="76886" name="Freeform 15"/>
              <p:cNvSpPr>
                <a:spLocks/>
              </p:cNvSpPr>
              <p:nvPr/>
            </p:nvSpPr>
            <p:spPr bwMode="auto">
              <a:xfrm>
                <a:off x="2694" y="1224"/>
                <a:ext cx="474" cy="732"/>
              </a:xfrm>
              <a:custGeom>
                <a:avLst/>
                <a:gdLst>
                  <a:gd name="T0" fmla="*/ 18 w 474"/>
                  <a:gd name="T1" fmla="*/ 0 h 732"/>
                  <a:gd name="T2" fmla="*/ 90 w 474"/>
                  <a:gd name="T3" fmla="*/ 12 h 732"/>
                  <a:gd name="T4" fmla="*/ 186 w 474"/>
                  <a:gd name="T5" fmla="*/ 96 h 732"/>
                  <a:gd name="T6" fmla="*/ 210 w 474"/>
                  <a:gd name="T7" fmla="*/ 132 h 732"/>
                  <a:gd name="T8" fmla="*/ 282 w 474"/>
                  <a:gd name="T9" fmla="*/ 180 h 732"/>
                  <a:gd name="T10" fmla="*/ 330 w 474"/>
                  <a:gd name="T11" fmla="*/ 228 h 732"/>
                  <a:gd name="T12" fmla="*/ 390 w 474"/>
                  <a:gd name="T13" fmla="*/ 276 h 732"/>
                  <a:gd name="T14" fmla="*/ 438 w 474"/>
                  <a:gd name="T15" fmla="*/ 324 h 732"/>
                  <a:gd name="T16" fmla="*/ 450 w 474"/>
                  <a:gd name="T17" fmla="*/ 360 h 732"/>
                  <a:gd name="T18" fmla="*/ 474 w 474"/>
                  <a:gd name="T19" fmla="*/ 396 h 732"/>
                  <a:gd name="T20" fmla="*/ 462 w 474"/>
                  <a:gd name="T21" fmla="*/ 540 h 732"/>
                  <a:gd name="T22" fmla="*/ 438 w 474"/>
                  <a:gd name="T23" fmla="*/ 612 h 732"/>
                  <a:gd name="T24" fmla="*/ 354 w 474"/>
                  <a:gd name="T25" fmla="*/ 636 h 732"/>
                  <a:gd name="T26" fmla="*/ 234 w 474"/>
                  <a:gd name="T27" fmla="*/ 732 h 732"/>
                  <a:gd name="T28" fmla="*/ 246 w 474"/>
                  <a:gd name="T29" fmla="*/ 588 h 732"/>
                  <a:gd name="T30" fmla="*/ 282 w 474"/>
                  <a:gd name="T31" fmla="*/ 576 h 732"/>
                  <a:gd name="T32" fmla="*/ 354 w 474"/>
                  <a:gd name="T33" fmla="*/ 528 h 732"/>
                  <a:gd name="T34" fmla="*/ 342 w 474"/>
                  <a:gd name="T35" fmla="*/ 444 h 732"/>
                  <a:gd name="T36" fmla="*/ 330 w 474"/>
                  <a:gd name="T37" fmla="*/ 384 h 732"/>
                  <a:gd name="T38" fmla="*/ 258 w 474"/>
                  <a:gd name="T39" fmla="*/ 372 h 732"/>
                  <a:gd name="T40" fmla="*/ 174 w 474"/>
                  <a:gd name="T41" fmla="*/ 300 h 732"/>
                  <a:gd name="T42" fmla="*/ 102 w 474"/>
                  <a:gd name="T43" fmla="*/ 156 h 732"/>
                  <a:gd name="T44" fmla="*/ 30 w 474"/>
                  <a:gd name="T45" fmla="*/ 132 h 732"/>
                  <a:gd name="T46" fmla="*/ 18 w 474"/>
                  <a:gd name="T47" fmla="*/ 0 h 73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74"/>
                  <a:gd name="T73" fmla="*/ 0 h 732"/>
                  <a:gd name="T74" fmla="*/ 474 w 474"/>
                  <a:gd name="T75" fmla="*/ 732 h 73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74" h="732">
                    <a:moveTo>
                      <a:pt x="18" y="0"/>
                    </a:moveTo>
                    <a:cubicBezTo>
                      <a:pt x="42" y="4"/>
                      <a:pt x="67" y="4"/>
                      <a:pt x="90" y="12"/>
                    </a:cubicBezTo>
                    <a:cubicBezTo>
                      <a:pt x="127" y="24"/>
                      <a:pt x="148" y="71"/>
                      <a:pt x="186" y="96"/>
                    </a:cubicBezTo>
                    <a:cubicBezTo>
                      <a:pt x="194" y="108"/>
                      <a:pt x="199" y="123"/>
                      <a:pt x="210" y="132"/>
                    </a:cubicBezTo>
                    <a:cubicBezTo>
                      <a:pt x="232" y="151"/>
                      <a:pt x="282" y="180"/>
                      <a:pt x="282" y="180"/>
                    </a:cubicBezTo>
                    <a:cubicBezTo>
                      <a:pt x="308" y="259"/>
                      <a:pt x="272" y="181"/>
                      <a:pt x="330" y="228"/>
                    </a:cubicBezTo>
                    <a:cubicBezTo>
                      <a:pt x="408" y="290"/>
                      <a:pt x="300" y="246"/>
                      <a:pt x="390" y="276"/>
                    </a:cubicBezTo>
                    <a:cubicBezTo>
                      <a:pt x="422" y="372"/>
                      <a:pt x="374" y="260"/>
                      <a:pt x="438" y="324"/>
                    </a:cubicBezTo>
                    <a:cubicBezTo>
                      <a:pt x="447" y="333"/>
                      <a:pt x="444" y="349"/>
                      <a:pt x="450" y="360"/>
                    </a:cubicBezTo>
                    <a:cubicBezTo>
                      <a:pt x="456" y="373"/>
                      <a:pt x="466" y="384"/>
                      <a:pt x="474" y="396"/>
                    </a:cubicBezTo>
                    <a:cubicBezTo>
                      <a:pt x="470" y="444"/>
                      <a:pt x="470" y="492"/>
                      <a:pt x="462" y="540"/>
                    </a:cubicBezTo>
                    <a:cubicBezTo>
                      <a:pt x="458" y="565"/>
                      <a:pt x="463" y="606"/>
                      <a:pt x="438" y="612"/>
                    </a:cubicBezTo>
                    <a:cubicBezTo>
                      <a:pt x="378" y="627"/>
                      <a:pt x="406" y="619"/>
                      <a:pt x="354" y="636"/>
                    </a:cubicBezTo>
                    <a:cubicBezTo>
                      <a:pt x="332" y="703"/>
                      <a:pt x="288" y="696"/>
                      <a:pt x="234" y="732"/>
                    </a:cubicBezTo>
                    <a:cubicBezTo>
                      <a:pt x="222" y="696"/>
                      <a:pt x="218" y="616"/>
                      <a:pt x="246" y="588"/>
                    </a:cubicBezTo>
                    <a:cubicBezTo>
                      <a:pt x="255" y="579"/>
                      <a:pt x="271" y="582"/>
                      <a:pt x="282" y="576"/>
                    </a:cubicBezTo>
                    <a:cubicBezTo>
                      <a:pt x="307" y="562"/>
                      <a:pt x="354" y="528"/>
                      <a:pt x="354" y="528"/>
                    </a:cubicBezTo>
                    <a:cubicBezTo>
                      <a:pt x="350" y="500"/>
                      <a:pt x="347" y="472"/>
                      <a:pt x="342" y="444"/>
                    </a:cubicBezTo>
                    <a:cubicBezTo>
                      <a:pt x="339" y="424"/>
                      <a:pt x="345" y="397"/>
                      <a:pt x="330" y="384"/>
                    </a:cubicBezTo>
                    <a:cubicBezTo>
                      <a:pt x="312" y="368"/>
                      <a:pt x="282" y="376"/>
                      <a:pt x="258" y="372"/>
                    </a:cubicBezTo>
                    <a:cubicBezTo>
                      <a:pt x="239" y="314"/>
                      <a:pt x="225" y="334"/>
                      <a:pt x="174" y="300"/>
                    </a:cubicBezTo>
                    <a:cubicBezTo>
                      <a:pt x="112" y="207"/>
                      <a:pt x="135" y="255"/>
                      <a:pt x="102" y="156"/>
                    </a:cubicBezTo>
                    <a:cubicBezTo>
                      <a:pt x="94" y="132"/>
                      <a:pt x="30" y="132"/>
                      <a:pt x="30" y="132"/>
                    </a:cubicBezTo>
                    <a:cubicBezTo>
                      <a:pt x="0" y="41"/>
                      <a:pt x="1" y="85"/>
                      <a:pt x="18" y="0"/>
                    </a:cubicBezTo>
                    <a:close/>
                  </a:path>
                </a:pathLst>
              </a:custGeom>
              <a:solidFill>
                <a:srgbClr val="CC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6887" name="Freeform 16"/>
              <p:cNvSpPr>
                <a:spLocks/>
              </p:cNvSpPr>
              <p:nvPr/>
            </p:nvSpPr>
            <p:spPr bwMode="auto">
              <a:xfrm>
                <a:off x="2556" y="1696"/>
                <a:ext cx="854" cy="439"/>
              </a:xfrm>
              <a:custGeom>
                <a:avLst/>
                <a:gdLst>
                  <a:gd name="T0" fmla="*/ 252 w 854"/>
                  <a:gd name="T1" fmla="*/ 1 h 631"/>
                  <a:gd name="T2" fmla="*/ 0 w 854"/>
                  <a:gd name="T3" fmla="*/ 1 h 631"/>
                  <a:gd name="T4" fmla="*/ 132 w 854"/>
                  <a:gd name="T5" fmla="*/ 1 h 631"/>
                  <a:gd name="T6" fmla="*/ 168 w 854"/>
                  <a:gd name="T7" fmla="*/ 1 h 631"/>
                  <a:gd name="T8" fmla="*/ 312 w 854"/>
                  <a:gd name="T9" fmla="*/ 1 h 631"/>
                  <a:gd name="T10" fmla="*/ 480 w 854"/>
                  <a:gd name="T11" fmla="*/ 1 h 631"/>
                  <a:gd name="T12" fmla="*/ 648 w 854"/>
                  <a:gd name="T13" fmla="*/ 1 h 631"/>
                  <a:gd name="T14" fmla="*/ 672 w 854"/>
                  <a:gd name="T15" fmla="*/ 1 h 631"/>
                  <a:gd name="T16" fmla="*/ 744 w 854"/>
                  <a:gd name="T17" fmla="*/ 1 h 631"/>
                  <a:gd name="T18" fmla="*/ 804 w 854"/>
                  <a:gd name="T19" fmla="*/ 1 h 631"/>
                  <a:gd name="T20" fmla="*/ 708 w 854"/>
                  <a:gd name="T21" fmla="*/ 1 h 631"/>
                  <a:gd name="T22" fmla="*/ 672 w 854"/>
                  <a:gd name="T23" fmla="*/ 1 h 631"/>
                  <a:gd name="T24" fmla="*/ 648 w 854"/>
                  <a:gd name="T25" fmla="*/ 1 h 631"/>
                  <a:gd name="T26" fmla="*/ 612 w 854"/>
                  <a:gd name="T27" fmla="*/ 1 h 631"/>
                  <a:gd name="T28" fmla="*/ 564 w 854"/>
                  <a:gd name="T29" fmla="*/ 1 h 631"/>
                  <a:gd name="T30" fmla="*/ 492 w 854"/>
                  <a:gd name="T31" fmla="*/ 1 h 631"/>
                  <a:gd name="T32" fmla="*/ 264 w 854"/>
                  <a:gd name="T33" fmla="*/ 1 h 631"/>
                  <a:gd name="T34" fmla="*/ 192 w 854"/>
                  <a:gd name="T35" fmla="*/ 1 h 631"/>
                  <a:gd name="T36" fmla="*/ 252 w 854"/>
                  <a:gd name="T37" fmla="*/ 1 h 63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54"/>
                  <a:gd name="T58" fmla="*/ 0 h 631"/>
                  <a:gd name="T59" fmla="*/ 854 w 854"/>
                  <a:gd name="T60" fmla="*/ 631 h 63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54" h="631">
                    <a:moveTo>
                      <a:pt x="252" y="344"/>
                    </a:moveTo>
                    <a:cubicBezTo>
                      <a:pt x="142" y="271"/>
                      <a:pt x="39" y="287"/>
                      <a:pt x="0" y="404"/>
                    </a:cubicBezTo>
                    <a:cubicBezTo>
                      <a:pt x="35" y="456"/>
                      <a:pt x="78" y="461"/>
                      <a:pt x="132" y="488"/>
                    </a:cubicBezTo>
                    <a:cubicBezTo>
                      <a:pt x="145" y="494"/>
                      <a:pt x="155" y="506"/>
                      <a:pt x="168" y="512"/>
                    </a:cubicBezTo>
                    <a:cubicBezTo>
                      <a:pt x="206" y="529"/>
                      <a:pt x="276" y="536"/>
                      <a:pt x="312" y="560"/>
                    </a:cubicBezTo>
                    <a:cubicBezTo>
                      <a:pt x="365" y="596"/>
                      <a:pt x="419" y="608"/>
                      <a:pt x="480" y="620"/>
                    </a:cubicBezTo>
                    <a:cubicBezTo>
                      <a:pt x="536" y="616"/>
                      <a:pt x="597" y="631"/>
                      <a:pt x="648" y="608"/>
                    </a:cubicBezTo>
                    <a:cubicBezTo>
                      <a:pt x="671" y="598"/>
                      <a:pt x="664" y="560"/>
                      <a:pt x="672" y="536"/>
                    </a:cubicBezTo>
                    <a:cubicBezTo>
                      <a:pt x="686" y="495"/>
                      <a:pt x="730" y="469"/>
                      <a:pt x="744" y="428"/>
                    </a:cubicBezTo>
                    <a:cubicBezTo>
                      <a:pt x="766" y="361"/>
                      <a:pt x="787" y="293"/>
                      <a:pt x="804" y="224"/>
                    </a:cubicBezTo>
                    <a:cubicBezTo>
                      <a:pt x="793" y="55"/>
                      <a:pt x="854" y="0"/>
                      <a:pt x="708" y="44"/>
                    </a:cubicBezTo>
                    <a:cubicBezTo>
                      <a:pt x="694" y="48"/>
                      <a:pt x="684" y="60"/>
                      <a:pt x="672" y="68"/>
                    </a:cubicBezTo>
                    <a:cubicBezTo>
                      <a:pt x="636" y="175"/>
                      <a:pt x="687" y="14"/>
                      <a:pt x="648" y="272"/>
                    </a:cubicBezTo>
                    <a:cubicBezTo>
                      <a:pt x="648" y="272"/>
                      <a:pt x="618" y="362"/>
                      <a:pt x="612" y="380"/>
                    </a:cubicBezTo>
                    <a:cubicBezTo>
                      <a:pt x="603" y="407"/>
                      <a:pt x="591" y="443"/>
                      <a:pt x="564" y="452"/>
                    </a:cubicBezTo>
                    <a:cubicBezTo>
                      <a:pt x="540" y="460"/>
                      <a:pt x="492" y="476"/>
                      <a:pt x="492" y="476"/>
                    </a:cubicBezTo>
                    <a:cubicBezTo>
                      <a:pt x="418" y="461"/>
                      <a:pt x="331" y="450"/>
                      <a:pt x="264" y="416"/>
                    </a:cubicBezTo>
                    <a:cubicBezTo>
                      <a:pt x="171" y="369"/>
                      <a:pt x="282" y="410"/>
                      <a:pt x="192" y="380"/>
                    </a:cubicBezTo>
                    <a:cubicBezTo>
                      <a:pt x="235" y="351"/>
                      <a:pt x="215" y="362"/>
                      <a:pt x="252" y="344"/>
                    </a:cubicBezTo>
                    <a:close/>
                  </a:path>
                </a:pathLst>
              </a:custGeom>
              <a:solidFill>
                <a:srgbClr val="CC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6888" name="Freeform 17"/>
              <p:cNvSpPr>
                <a:spLocks/>
              </p:cNvSpPr>
              <p:nvPr/>
            </p:nvSpPr>
            <p:spPr bwMode="auto">
              <a:xfrm>
                <a:off x="2640" y="1497"/>
                <a:ext cx="203" cy="361"/>
              </a:xfrm>
              <a:custGeom>
                <a:avLst/>
                <a:gdLst>
                  <a:gd name="T0" fmla="*/ 96 w 203"/>
                  <a:gd name="T1" fmla="*/ 3 h 361"/>
                  <a:gd name="T2" fmla="*/ 144 w 203"/>
                  <a:gd name="T3" fmla="*/ 51 h 361"/>
                  <a:gd name="T4" fmla="*/ 168 w 203"/>
                  <a:gd name="T5" fmla="*/ 87 h 361"/>
                  <a:gd name="T6" fmla="*/ 192 w 203"/>
                  <a:gd name="T7" fmla="*/ 159 h 361"/>
                  <a:gd name="T8" fmla="*/ 0 w 203"/>
                  <a:gd name="T9" fmla="*/ 315 h 361"/>
                  <a:gd name="T10" fmla="*/ 12 w 203"/>
                  <a:gd name="T11" fmla="*/ 279 h 361"/>
                  <a:gd name="T12" fmla="*/ 84 w 203"/>
                  <a:gd name="T13" fmla="*/ 231 h 361"/>
                  <a:gd name="T14" fmla="*/ 96 w 203"/>
                  <a:gd name="T15" fmla="*/ 3 h 36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3"/>
                  <a:gd name="T25" fmla="*/ 0 h 361"/>
                  <a:gd name="T26" fmla="*/ 203 w 203"/>
                  <a:gd name="T27" fmla="*/ 361 h 36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3" h="361">
                    <a:moveTo>
                      <a:pt x="96" y="3"/>
                    </a:moveTo>
                    <a:cubicBezTo>
                      <a:pt x="154" y="22"/>
                      <a:pt x="118" y="0"/>
                      <a:pt x="144" y="51"/>
                    </a:cubicBezTo>
                    <a:cubicBezTo>
                      <a:pt x="150" y="64"/>
                      <a:pt x="162" y="74"/>
                      <a:pt x="168" y="87"/>
                    </a:cubicBezTo>
                    <a:cubicBezTo>
                      <a:pt x="178" y="110"/>
                      <a:pt x="192" y="159"/>
                      <a:pt x="192" y="159"/>
                    </a:cubicBezTo>
                    <a:cubicBezTo>
                      <a:pt x="175" y="361"/>
                      <a:pt x="203" y="332"/>
                      <a:pt x="0" y="315"/>
                    </a:cubicBezTo>
                    <a:cubicBezTo>
                      <a:pt x="4" y="303"/>
                      <a:pt x="3" y="288"/>
                      <a:pt x="12" y="279"/>
                    </a:cubicBezTo>
                    <a:cubicBezTo>
                      <a:pt x="32" y="259"/>
                      <a:pt x="84" y="231"/>
                      <a:pt x="84" y="231"/>
                    </a:cubicBezTo>
                    <a:cubicBezTo>
                      <a:pt x="107" y="161"/>
                      <a:pt x="153" y="60"/>
                      <a:pt x="96" y="3"/>
                    </a:cubicBezTo>
                    <a:close/>
                  </a:path>
                </a:pathLst>
              </a:custGeom>
              <a:solidFill>
                <a:srgbClr val="CC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76808" name="Freeform 18"/>
          <p:cNvSpPr>
            <a:spLocks noChangeAspect="1"/>
          </p:cNvSpPr>
          <p:nvPr/>
        </p:nvSpPr>
        <p:spPr bwMode="auto">
          <a:xfrm rot="16200000" flipH="1">
            <a:off x="5583237" y="2133601"/>
            <a:ext cx="542925" cy="247650"/>
          </a:xfrm>
          <a:custGeom>
            <a:avLst/>
            <a:gdLst>
              <a:gd name="T0" fmla="*/ 2147483647 w 537"/>
              <a:gd name="T1" fmla="*/ 0 h 206"/>
              <a:gd name="T2" fmla="*/ 2147483647 w 537"/>
              <a:gd name="T3" fmla="*/ 2147483647 h 206"/>
              <a:gd name="T4" fmla="*/ 2147483647 w 537"/>
              <a:gd name="T5" fmla="*/ 2147483647 h 206"/>
              <a:gd name="T6" fmla="*/ 2147483647 w 537"/>
              <a:gd name="T7" fmla="*/ 2147483647 h 206"/>
              <a:gd name="T8" fmla="*/ 2147483647 w 537"/>
              <a:gd name="T9" fmla="*/ 2147483647 h 206"/>
              <a:gd name="T10" fmla="*/ 2147483647 w 537"/>
              <a:gd name="T11" fmla="*/ 2147483647 h 206"/>
              <a:gd name="T12" fmla="*/ 2147483647 w 537"/>
              <a:gd name="T13" fmla="*/ 2147483647 h 206"/>
              <a:gd name="T14" fmla="*/ 2147483647 w 537"/>
              <a:gd name="T15" fmla="*/ 0 h 206"/>
              <a:gd name="T16" fmla="*/ 2147483647 w 537"/>
              <a:gd name="T17" fmla="*/ 2147483647 h 206"/>
              <a:gd name="T18" fmla="*/ 2147483647 w 537"/>
              <a:gd name="T19" fmla="*/ 2147483647 h 206"/>
              <a:gd name="T20" fmla="*/ 2147483647 w 537"/>
              <a:gd name="T21" fmla="*/ 0 h 20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37"/>
              <a:gd name="T34" fmla="*/ 0 h 206"/>
              <a:gd name="T35" fmla="*/ 537 w 537"/>
              <a:gd name="T36" fmla="*/ 206 h 20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37" h="206">
                <a:moveTo>
                  <a:pt x="239" y="0"/>
                </a:moveTo>
                <a:cubicBezTo>
                  <a:pt x="287" y="4"/>
                  <a:pt x="335" y="5"/>
                  <a:pt x="383" y="12"/>
                </a:cubicBezTo>
                <a:cubicBezTo>
                  <a:pt x="416" y="17"/>
                  <a:pt x="479" y="36"/>
                  <a:pt x="479" y="36"/>
                </a:cubicBezTo>
                <a:cubicBezTo>
                  <a:pt x="491" y="44"/>
                  <a:pt x="511" y="46"/>
                  <a:pt x="515" y="60"/>
                </a:cubicBezTo>
                <a:cubicBezTo>
                  <a:pt x="537" y="137"/>
                  <a:pt x="449" y="179"/>
                  <a:pt x="395" y="192"/>
                </a:cubicBezTo>
                <a:cubicBezTo>
                  <a:pt x="264" y="186"/>
                  <a:pt x="134" y="206"/>
                  <a:pt x="23" y="132"/>
                </a:cubicBezTo>
                <a:cubicBezTo>
                  <a:pt x="0" y="63"/>
                  <a:pt x="22" y="75"/>
                  <a:pt x="71" y="48"/>
                </a:cubicBezTo>
                <a:cubicBezTo>
                  <a:pt x="96" y="34"/>
                  <a:pt x="143" y="0"/>
                  <a:pt x="143" y="0"/>
                </a:cubicBezTo>
                <a:cubicBezTo>
                  <a:pt x="159" y="4"/>
                  <a:pt x="175" y="7"/>
                  <a:pt x="191" y="12"/>
                </a:cubicBezTo>
                <a:cubicBezTo>
                  <a:pt x="203" y="15"/>
                  <a:pt x="215" y="27"/>
                  <a:pt x="227" y="24"/>
                </a:cubicBezTo>
                <a:cubicBezTo>
                  <a:pt x="236" y="22"/>
                  <a:pt x="235" y="8"/>
                  <a:pt x="239" y="0"/>
                </a:cubicBezTo>
                <a:close/>
              </a:path>
            </a:pathLst>
          </a:custGeom>
          <a:solidFill>
            <a:srgbClr val="CC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6809" name="Freeform 19"/>
          <p:cNvSpPr>
            <a:spLocks noChangeAspect="1"/>
          </p:cNvSpPr>
          <p:nvPr/>
        </p:nvSpPr>
        <p:spPr bwMode="auto">
          <a:xfrm rot="10800000" flipH="1">
            <a:off x="6321425" y="2036763"/>
            <a:ext cx="346075" cy="215900"/>
          </a:xfrm>
          <a:custGeom>
            <a:avLst/>
            <a:gdLst>
              <a:gd name="T0" fmla="*/ 2147483647 w 537"/>
              <a:gd name="T1" fmla="*/ 0 h 206"/>
              <a:gd name="T2" fmla="*/ 2147483647 w 537"/>
              <a:gd name="T3" fmla="*/ 2147483647 h 206"/>
              <a:gd name="T4" fmla="*/ 2147483647 w 537"/>
              <a:gd name="T5" fmla="*/ 2147483647 h 206"/>
              <a:gd name="T6" fmla="*/ 2147483647 w 537"/>
              <a:gd name="T7" fmla="*/ 2147483647 h 206"/>
              <a:gd name="T8" fmla="*/ 2147483647 w 537"/>
              <a:gd name="T9" fmla="*/ 2147483647 h 206"/>
              <a:gd name="T10" fmla="*/ 2147483647 w 537"/>
              <a:gd name="T11" fmla="*/ 2147483647 h 206"/>
              <a:gd name="T12" fmla="*/ 2147483647 w 537"/>
              <a:gd name="T13" fmla="*/ 2147483647 h 206"/>
              <a:gd name="T14" fmla="*/ 2147483647 w 537"/>
              <a:gd name="T15" fmla="*/ 0 h 206"/>
              <a:gd name="T16" fmla="*/ 2147483647 w 537"/>
              <a:gd name="T17" fmla="*/ 2147483647 h 206"/>
              <a:gd name="T18" fmla="*/ 2147483647 w 537"/>
              <a:gd name="T19" fmla="*/ 2147483647 h 206"/>
              <a:gd name="T20" fmla="*/ 2147483647 w 537"/>
              <a:gd name="T21" fmla="*/ 0 h 20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37"/>
              <a:gd name="T34" fmla="*/ 0 h 206"/>
              <a:gd name="T35" fmla="*/ 537 w 537"/>
              <a:gd name="T36" fmla="*/ 206 h 20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37" h="206">
                <a:moveTo>
                  <a:pt x="239" y="0"/>
                </a:moveTo>
                <a:cubicBezTo>
                  <a:pt x="287" y="4"/>
                  <a:pt x="335" y="5"/>
                  <a:pt x="383" y="12"/>
                </a:cubicBezTo>
                <a:cubicBezTo>
                  <a:pt x="416" y="17"/>
                  <a:pt x="479" y="36"/>
                  <a:pt x="479" y="36"/>
                </a:cubicBezTo>
                <a:cubicBezTo>
                  <a:pt x="491" y="44"/>
                  <a:pt x="511" y="46"/>
                  <a:pt x="515" y="60"/>
                </a:cubicBezTo>
                <a:cubicBezTo>
                  <a:pt x="537" y="137"/>
                  <a:pt x="449" y="179"/>
                  <a:pt x="395" y="192"/>
                </a:cubicBezTo>
                <a:cubicBezTo>
                  <a:pt x="264" y="186"/>
                  <a:pt x="134" y="206"/>
                  <a:pt x="23" y="132"/>
                </a:cubicBezTo>
                <a:cubicBezTo>
                  <a:pt x="0" y="63"/>
                  <a:pt x="22" y="75"/>
                  <a:pt x="71" y="48"/>
                </a:cubicBezTo>
                <a:cubicBezTo>
                  <a:pt x="96" y="34"/>
                  <a:pt x="143" y="0"/>
                  <a:pt x="143" y="0"/>
                </a:cubicBezTo>
                <a:cubicBezTo>
                  <a:pt x="159" y="4"/>
                  <a:pt x="175" y="7"/>
                  <a:pt x="191" y="12"/>
                </a:cubicBezTo>
                <a:cubicBezTo>
                  <a:pt x="203" y="15"/>
                  <a:pt x="215" y="27"/>
                  <a:pt x="227" y="24"/>
                </a:cubicBezTo>
                <a:cubicBezTo>
                  <a:pt x="236" y="22"/>
                  <a:pt x="235" y="8"/>
                  <a:pt x="239" y="0"/>
                </a:cubicBezTo>
                <a:close/>
              </a:path>
            </a:pathLst>
          </a:custGeom>
          <a:solidFill>
            <a:srgbClr val="CC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6810" name="Freeform 20"/>
          <p:cNvSpPr>
            <a:spLocks noChangeAspect="1"/>
          </p:cNvSpPr>
          <p:nvPr/>
        </p:nvSpPr>
        <p:spPr bwMode="auto">
          <a:xfrm rot="10800000" flipH="1">
            <a:off x="7007225" y="1960563"/>
            <a:ext cx="346075" cy="215900"/>
          </a:xfrm>
          <a:custGeom>
            <a:avLst/>
            <a:gdLst>
              <a:gd name="T0" fmla="*/ 2147483647 w 537"/>
              <a:gd name="T1" fmla="*/ 0 h 206"/>
              <a:gd name="T2" fmla="*/ 2147483647 w 537"/>
              <a:gd name="T3" fmla="*/ 2147483647 h 206"/>
              <a:gd name="T4" fmla="*/ 2147483647 w 537"/>
              <a:gd name="T5" fmla="*/ 2147483647 h 206"/>
              <a:gd name="T6" fmla="*/ 2147483647 w 537"/>
              <a:gd name="T7" fmla="*/ 2147483647 h 206"/>
              <a:gd name="T8" fmla="*/ 2147483647 w 537"/>
              <a:gd name="T9" fmla="*/ 2147483647 h 206"/>
              <a:gd name="T10" fmla="*/ 2147483647 w 537"/>
              <a:gd name="T11" fmla="*/ 2147483647 h 206"/>
              <a:gd name="T12" fmla="*/ 2147483647 w 537"/>
              <a:gd name="T13" fmla="*/ 2147483647 h 206"/>
              <a:gd name="T14" fmla="*/ 2147483647 w 537"/>
              <a:gd name="T15" fmla="*/ 0 h 206"/>
              <a:gd name="T16" fmla="*/ 2147483647 w 537"/>
              <a:gd name="T17" fmla="*/ 2147483647 h 206"/>
              <a:gd name="T18" fmla="*/ 2147483647 w 537"/>
              <a:gd name="T19" fmla="*/ 2147483647 h 206"/>
              <a:gd name="T20" fmla="*/ 2147483647 w 537"/>
              <a:gd name="T21" fmla="*/ 0 h 20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37"/>
              <a:gd name="T34" fmla="*/ 0 h 206"/>
              <a:gd name="T35" fmla="*/ 537 w 537"/>
              <a:gd name="T36" fmla="*/ 206 h 20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37" h="206">
                <a:moveTo>
                  <a:pt x="239" y="0"/>
                </a:moveTo>
                <a:cubicBezTo>
                  <a:pt x="287" y="4"/>
                  <a:pt x="335" y="5"/>
                  <a:pt x="383" y="12"/>
                </a:cubicBezTo>
                <a:cubicBezTo>
                  <a:pt x="416" y="17"/>
                  <a:pt x="479" y="36"/>
                  <a:pt x="479" y="36"/>
                </a:cubicBezTo>
                <a:cubicBezTo>
                  <a:pt x="491" y="44"/>
                  <a:pt x="511" y="46"/>
                  <a:pt x="515" y="60"/>
                </a:cubicBezTo>
                <a:cubicBezTo>
                  <a:pt x="537" y="137"/>
                  <a:pt x="449" y="179"/>
                  <a:pt x="395" y="192"/>
                </a:cubicBezTo>
                <a:cubicBezTo>
                  <a:pt x="264" y="186"/>
                  <a:pt x="134" y="206"/>
                  <a:pt x="23" y="132"/>
                </a:cubicBezTo>
                <a:cubicBezTo>
                  <a:pt x="0" y="63"/>
                  <a:pt x="22" y="75"/>
                  <a:pt x="71" y="48"/>
                </a:cubicBezTo>
                <a:cubicBezTo>
                  <a:pt x="96" y="34"/>
                  <a:pt x="143" y="0"/>
                  <a:pt x="143" y="0"/>
                </a:cubicBezTo>
                <a:cubicBezTo>
                  <a:pt x="159" y="4"/>
                  <a:pt x="175" y="7"/>
                  <a:pt x="191" y="12"/>
                </a:cubicBezTo>
                <a:cubicBezTo>
                  <a:pt x="203" y="15"/>
                  <a:pt x="215" y="27"/>
                  <a:pt x="227" y="24"/>
                </a:cubicBezTo>
                <a:cubicBezTo>
                  <a:pt x="236" y="22"/>
                  <a:pt x="235" y="8"/>
                  <a:pt x="239" y="0"/>
                </a:cubicBezTo>
                <a:close/>
              </a:path>
            </a:pathLst>
          </a:custGeom>
          <a:solidFill>
            <a:srgbClr val="CC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6811" name="Line 21"/>
          <p:cNvSpPr>
            <a:spLocks noChangeShapeType="1"/>
          </p:cNvSpPr>
          <p:nvPr/>
        </p:nvSpPr>
        <p:spPr bwMode="auto">
          <a:xfrm flipV="1">
            <a:off x="6000750" y="2152650"/>
            <a:ext cx="304800" cy="38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6812" name="Line 22"/>
          <p:cNvSpPr>
            <a:spLocks noChangeShapeType="1"/>
          </p:cNvSpPr>
          <p:nvPr/>
        </p:nvSpPr>
        <p:spPr bwMode="auto">
          <a:xfrm flipV="1">
            <a:off x="6686550" y="2095500"/>
            <a:ext cx="304800" cy="38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6813" name="Line 23"/>
          <p:cNvSpPr>
            <a:spLocks noChangeShapeType="1"/>
          </p:cNvSpPr>
          <p:nvPr/>
        </p:nvSpPr>
        <p:spPr bwMode="auto">
          <a:xfrm flipV="1">
            <a:off x="7391400" y="2019300"/>
            <a:ext cx="514350" cy="57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6814" name="Text Box 24"/>
          <p:cNvSpPr txBox="1">
            <a:spLocks noChangeArrowheads="1"/>
          </p:cNvSpPr>
          <p:nvPr/>
        </p:nvSpPr>
        <p:spPr bwMode="auto">
          <a:xfrm>
            <a:off x="7870825" y="1846263"/>
            <a:ext cx="593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it-IT" sz="1800">
                <a:latin typeface="Arial" pitchFamily="34" charset="0"/>
              </a:rPr>
              <a:t> Tg</a:t>
            </a:r>
          </a:p>
        </p:txBody>
      </p:sp>
      <p:sp>
        <p:nvSpPr>
          <p:cNvPr id="76815" name="Rectangle 25"/>
          <p:cNvSpPr>
            <a:spLocks noChangeArrowheads="1"/>
          </p:cNvSpPr>
          <p:nvPr/>
        </p:nvSpPr>
        <p:spPr bwMode="auto">
          <a:xfrm>
            <a:off x="7010400" y="2709863"/>
            <a:ext cx="647700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>
                <a:latin typeface="Arial" pitchFamily="34" charset="0"/>
              </a:rPr>
              <a:t>TPO</a:t>
            </a:r>
          </a:p>
        </p:txBody>
      </p:sp>
      <p:sp>
        <p:nvSpPr>
          <p:cNvPr id="76816" name="Text Box 26"/>
          <p:cNvSpPr txBox="1">
            <a:spLocks noChangeArrowheads="1"/>
          </p:cNvSpPr>
          <p:nvPr/>
        </p:nvSpPr>
        <p:spPr bwMode="auto">
          <a:xfrm>
            <a:off x="7858125" y="2322513"/>
            <a:ext cx="889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 Tg + I</a:t>
            </a:r>
            <a:r>
              <a:rPr lang="it-IT" sz="1800" baseline="30000">
                <a:latin typeface="Arial" pitchFamily="34" charset="0"/>
              </a:rPr>
              <a:t>-</a:t>
            </a:r>
          </a:p>
        </p:txBody>
      </p:sp>
      <p:sp>
        <p:nvSpPr>
          <p:cNvPr id="76817" name="Text Box 27"/>
          <p:cNvSpPr txBox="1">
            <a:spLocks noChangeArrowheads="1"/>
          </p:cNvSpPr>
          <p:nvPr/>
        </p:nvSpPr>
        <p:spPr bwMode="auto">
          <a:xfrm>
            <a:off x="7858125" y="3084513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 Tg-T4/T3</a:t>
            </a:r>
            <a:endParaRPr lang="it-IT" sz="1800" baseline="30000">
              <a:latin typeface="Arial" pitchFamily="34" charset="0"/>
            </a:endParaRPr>
          </a:p>
        </p:txBody>
      </p:sp>
      <p:grpSp>
        <p:nvGrpSpPr>
          <p:cNvPr id="76818" name="Group 28"/>
          <p:cNvGrpSpPr>
            <a:grpSpLocks/>
          </p:cNvGrpSpPr>
          <p:nvPr/>
        </p:nvGrpSpPr>
        <p:grpSpPr bwMode="auto">
          <a:xfrm>
            <a:off x="7267575" y="3419475"/>
            <a:ext cx="1222375" cy="1268413"/>
            <a:chOff x="4626" y="2058"/>
            <a:chExt cx="770" cy="799"/>
          </a:xfrm>
        </p:grpSpPr>
        <p:grpSp>
          <p:nvGrpSpPr>
            <p:cNvPr id="76876" name="Group 29"/>
            <p:cNvGrpSpPr>
              <a:grpSpLocks/>
            </p:cNvGrpSpPr>
            <p:nvPr/>
          </p:nvGrpSpPr>
          <p:grpSpPr bwMode="auto">
            <a:xfrm>
              <a:off x="4626" y="2619"/>
              <a:ext cx="770" cy="238"/>
              <a:chOff x="4626" y="2619"/>
              <a:chExt cx="770" cy="238"/>
            </a:xfrm>
          </p:grpSpPr>
          <p:sp>
            <p:nvSpPr>
              <p:cNvPr id="76878" name="Arc 30"/>
              <p:cNvSpPr>
                <a:spLocks noChangeAspect="1"/>
              </p:cNvSpPr>
              <p:nvPr/>
            </p:nvSpPr>
            <p:spPr bwMode="auto">
              <a:xfrm flipV="1">
                <a:off x="5158" y="2619"/>
                <a:ext cx="238" cy="23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6879" name="Line 31"/>
              <p:cNvSpPr>
                <a:spLocks noChangeShapeType="1"/>
              </p:cNvSpPr>
              <p:nvPr/>
            </p:nvSpPr>
            <p:spPr bwMode="auto">
              <a:xfrm flipH="1">
                <a:off x="4626" y="2857"/>
                <a:ext cx="53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76877" name="Line 32"/>
            <p:cNvSpPr>
              <a:spLocks noChangeShapeType="1"/>
            </p:cNvSpPr>
            <p:nvPr/>
          </p:nvSpPr>
          <p:spPr bwMode="auto">
            <a:xfrm flipH="1" flipV="1">
              <a:off x="5396" y="2058"/>
              <a:ext cx="0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6819" name="Oval 33"/>
          <p:cNvSpPr>
            <a:spLocks noChangeArrowheads="1"/>
          </p:cNvSpPr>
          <p:nvPr/>
        </p:nvSpPr>
        <p:spPr bwMode="auto">
          <a:xfrm>
            <a:off x="6629400" y="3524250"/>
            <a:ext cx="1066800" cy="5905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>
                <a:latin typeface="Arial" pitchFamily="34" charset="0"/>
              </a:rPr>
              <a:t>Pendrin</a:t>
            </a:r>
          </a:p>
        </p:txBody>
      </p:sp>
      <p:sp>
        <p:nvSpPr>
          <p:cNvPr id="76820" name="Line 34"/>
          <p:cNvSpPr>
            <a:spLocks noChangeShapeType="1"/>
          </p:cNvSpPr>
          <p:nvPr/>
        </p:nvSpPr>
        <p:spPr bwMode="auto">
          <a:xfrm>
            <a:off x="6276975" y="3514725"/>
            <a:ext cx="1504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6821" name="Line 35"/>
          <p:cNvSpPr>
            <a:spLocks noChangeShapeType="1"/>
          </p:cNvSpPr>
          <p:nvPr/>
        </p:nvSpPr>
        <p:spPr bwMode="auto">
          <a:xfrm>
            <a:off x="6276975" y="4129088"/>
            <a:ext cx="1504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6822" name="Text Box 36"/>
          <p:cNvSpPr txBox="1">
            <a:spLocks noChangeArrowheads="1"/>
          </p:cNvSpPr>
          <p:nvPr/>
        </p:nvSpPr>
        <p:spPr bwMode="auto">
          <a:xfrm>
            <a:off x="6000750" y="333216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I</a:t>
            </a:r>
            <a:r>
              <a:rPr lang="it-IT" sz="1800" baseline="30000">
                <a:latin typeface="Arial" pitchFamily="34" charset="0"/>
              </a:rPr>
              <a:t>-</a:t>
            </a:r>
          </a:p>
        </p:txBody>
      </p:sp>
      <p:sp>
        <p:nvSpPr>
          <p:cNvPr id="76823" name="Text Box 37"/>
          <p:cNvSpPr txBox="1">
            <a:spLocks noChangeArrowheads="1"/>
          </p:cNvSpPr>
          <p:nvPr/>
        </p:nvSpPr>
        <p:spPr bwMode="auto">
          <a:xfrm>
            <a:off x="6000750" y="3946525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I</a:t>
            </a:r>
            <a:r>
              <a:rPr lang="it-IT" sz="1800" baseline="30000">
                <a:latin typeface="Arial" pitchFamily="34" charset="0"/>
              </a:rPr>
              <a:t>-</a:t>
            </a:r>
          </a:p>
        </p:txBody>
      </p:sp>
      <p:sp>
        <p:nvSpPr>
          <p:cNvPr id="76824" name="Text Box 38"/>
          <p:cNvSpPr txBox="1">
            <a:spLocks noChangeArrowheads="1"/>
          </p:cNvSpPr>
          <p:nvPr/>
        </p:nvSpPr>
        <p:spPr bwMode="auto">
          <a:xfrm>
            <a:off x="7743825" y="3946525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I</a:t>
            </a:r>
            <a:r>
              <a:rPr lang="it-IT" sz="1800" baseline="30000">
                <a:latin typeface="Arial" pitchFamily="34" charset="0"/>
              </a:rPr>
              <a:t>-</a:t>
            </a:r>
          </a:p>
        </p:txBody>
      </p:sp>
      <p:sp>
        <p:nvSpPr>
          <p:cNvPr id="76825" name="Text Box 39"/>
          <p:cNvSpPr txBox="1">
            <a:spLocks noChangeArrowheads="1"/>
          </p:cNvSpPr>
          <p:nvPr/>
        </p:nvSpPr>
        <p:spPr bwMode="auto">
          <a:xfrm>
            <a:off x="7743825" y="333216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I</a:t>
            </a:r>
            <a:r>
              <a:rPr lang="it-IT" sz="1800" baseline="30000">
                <a:latin typeface="Arial" pitchFamily="34" charset="0"/>
              </a:rPr>
              <a:t>-</a:t>
            </a:r>
          </a:p>
        </p:txBody>
      </p:sp>
      <p:sp>
        <p:nvSpPr>
          <p:cNvPr id="76826" name="Oval 40"/>
          <p:cNvSpPr>
            <a:spLocks noChangeArrowheads="1"/>
          </p:cNvSpPr>
          <p:nvPr/>
        </p:nvSpPr>
        <p:spPr bwMode="auto">
          <a:xfrm>
            <a:off x="6019800" y="4514850"/>
            <a:ext cx="400050" cy="36195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>
                <a:latin typeface="Arial" pitchFamily="34" charset="0"/>
              </a:rPr>
              <a:t>Tg</a:t>
            </a:r>
          </a:p>
        </p:txBody>
      </p:sp>
      <p:sp>
        <p:nvSpPr>
          <p:cNvPr id="76827" name="Line 41"/>
          <p:cNvSpPr>
            <a:spLocks noChangeShapeType="1"/>
          </p:cNvSpPr>
          <p:nvPr/>
        </p:nvSpPr>
        <p:spPr bwMode="auto">
          <a:xfrm flipH="1">
            <a:off x="6496050" y="4691063"/>
            <a:ext cx="361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6828" name="Line 42"/>
          <p:cNvSpPr>
            <a:spLocks noChangeShapeType="1"/>
          </p:cNvSpPr>
          <p:nvPr/>
        </p:nvSpPr>
        <p:spPr bwMode="auto">
          <a:xfrm flipH="1">
            <a:off x="5988050" y="4851400"/>
            <a:ext cx="114300" cy="8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6829" name="Line 43"/>
          <p:cNvSpPr>
            <a:spLocks noChangeShapeType="1"/>
          </p:cNvSpPr>
          <p:nvPr/>
        </p:nvSpPr>
        <p:spPr bwMode="auto">
          <a:xfrm flipH="1" flipV="1">
            <a:off x="6330950" y="4838700"/>
            <a:ext cx="114300" cy="8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6830" name="Text Box 44"/>
          <p:cNvSpPr txBox="1">
            <a:spLocks noChangeArrowheads="1"/>
          </p:cNvSpPr>
          <p:nvPr/>
        </p:nvSpPr>
        <p:spPr bwMode="auto">
          <a:xfrm>
            <a:off x="5743575" y="4849813"/>
            <a:ext cx="45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T4</a:t>
            </a:r>
          </a:p>
        </p:txBody>
      </p:sp>
      <p:sp>
        <p:nvSpPr>
          <p:cNvPr id="76831" name="Text Box 45"/>
          <p:cNvSpPr txBox="1">
            <a:spLocks noChangeArrowheads="1"/>
          </p:cNvSpPr>
          <p:nvPr/>
        </p:nvSpPr>
        <p:spPr bwMode="auto">
          <a:xfrm>
            <a:off x="6226175" y="4849813"/>
            <a:ext cx="45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T3</a:t>
            </a:r>
          </a:p>
        </p:txBody>
      </p:sp>
      <p:sp>
        <p:nvSpPr>
          <p:cNvPr id="76832" name="Line 46"/>
          <p:cNvSpPr>
            <a:spLocks noChangeShapeType="1"/>
          </p:cNvSpPr>
          <p:nvPr/>
        </p:nvSpPr>
        <p:spPr bwMode="auto">
          <a:xfrm flipH="1">
            <a:off x="5353050" y="4691063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6833" name="Text Box 47"/>
          <p:cNvSpPr txBox="1">
            <a:spLocks noChangeArrowheads="1"/>
          </p:cNvSpPr>
          <p:nvPr/>
        </p:nvSpPr>
        <p:spPr bwMode="auto">
          <a:xfrm>
            <a:off x="4311650" y="4362450"/>
            <a:ext cx="1073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800">
                <a:latin typeface="Arial" pitchFamily="34" charset="0"/>
              </a:rPr>
              <a:t>MIT, DIT</a:t>
            </a:r>
          </a:p>
          <a:p>
            <a:pPr algn="ctr"/>
            <a:r>
              <a:rPr lang="it-IT" sz="1800">
                <a:latin typeface="Arial" pitchFamily="34" charset="0"/>
              </a:rPr>
              <a:t>T3 + T4</a:t>
            </a:r>
          </a:p>
        </p:txBody>
      </p:sp>
      <p:sp>
        <p:nvSpPr>
          <p:cNvPr id="76834" name="Arc 48"/>
          <p:cNvSpPr>
            <a:spLocks noChangeAspect="1"/>
          </p:cNvSpPr>
          <p:nvPr/>
        </p:nvSpPr>
        <p:spPr bwMode="auto">
          <a:xfrm flipH="1">
            <a:off x="4857750" y="3500438"/>
            <a:ext cx="644525" cy="58737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6835" name="Line 49"/>
          <p:cNvSpPr>
            <a:spLocks noChangeShapeType="1"/>
          </p:cNvSpPr>
          <p:nvPr/>
        </p:nvSpPr>
        <p:spPr bwMode="auto">
          <a:xfrm>
            <a:off x="4857750" y="4073525"/>
            <a:ext cx="0" cy="342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6836" name="Line 50"/>
          <p:cNvSpPr>
            <a:spLocks noChangeShapeType="1"/>
          </p:cNvSpPr>
          <p:nvPr/>
        </p:nvSpPr>
        <p:spPr bwMode="auto">
          <a:xfrm>
            <a:off x="5486400" y="3498850"/>
            <a:ext cx="520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6837" name="Oval 51"/>
          <p:cNvSpPr>
            <a:spLocks noChangeArrowheads="1"/>
          </p:cNvSpPr>
          <p:nvPr/>
        </p:nvSpPr>
        <p:spPr bwMode="auto">
          <a:xfrm>
            <a:off x="1143000" y="3321050"/>
            <a:ext cx="647700" cy="5905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>
                <a:solidFill>
                  <a:schemeClr val="bg1"/>
                </a:solidFill>
                <a:latin typeface="Arial" pitchFamily="34" charset="0"/>
              </a:rPr>
              <a:t>NIS</a:t>
            </a:r>
          </a:p>
        </p:txBody>
      </p:sp>
      <p:sp>
        <p:nvSpPr>
          <p:cNvPr id="76838" name="Line 52"/>
          <p:cNvSpPr>
            <a:spLocks noChangeShapeType="1"/>
          </p:cNvSpPr>
          <p:nvPr/>
        </p:nvSpPr>
        <p:spPr bwMode="auto">
          <a:xfrm>
            <a:off x="714375" y="3311525"/>
            <a:ext cx="1504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6839" name="Line 53"/>
          <p:cNvSpPr>
            <a:spLocks noChangeShapeType="1"/>
          </p:cNvSpPr>
          <p:nvPr/>
        </p:nvSpPr>
        <p:spPr bwMode="auto">
          <a:xfrm>
            <a:off x="714375" y="3921125"/>
            <a:ext cx="1504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6840" name="Text Box 54"/>
          <p:cNvSpPr txBox="1">
            <a:spLocks noChangeArrowheads="1"/>
          </p:cNvSpPr>
          <p:nvPr/>
        </p:nvSpPr>
        <p:spPr bwMode="auto">
          <a:xfrm>
            <a:off x="209550" y="311626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Na</a:t>
            </a:r>
            <a:r>
              <a:rPr lang="it-IT" sz="1800" baseline="30000">
                <a:latin typeface="Arial" pitchFamily="34" charset="0"/>
              </a:rPr>
              <a:t>+</a:t>
            </a:r>
          </a:p>
        </p:txBody>
      </p:sp>
      <p:sp>
        <p:nvSpPr>
          <p:cNvPr id="76841" name="Text Box 55"/>
          <p:cNvSpPr txBox="1">
            <a:spLocks noChangeArrowheads="1"/>
          </p:cNvSpPr>
          <p:nvPr/>
        </p:nvSpPr>
        <p:spPr bwMode="auto">
          <a:xfrm>
            <a:off x="438150" y="373856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I</a:t>
            </a:r>
            <a:r>
              <a:rPr lang="it-IT" sz="1800" baseline="30000">
                <a:latin typeface="Arial" pitchFamily="34" charset="0"/>
              </a:rPr>
              <a:t>-</a:t>
            </a:r>
          </a:p>
        </p:txBody>
      </p:sp>
      <p:sp>
        <p:nvSpPr>
          <p:cNvPr id="76842" name="Text Box 56"/>
          <p:cNvSpPr txBox="1">
            <a:spLocks noChangeArrowheads="1"/>
          </p:cNvSpPr>
          <p:nvPr/>
        </p:nvSpPr>
        <p:spPr bwMode="auto">
          <a:xfrm>
            <a:off x="2181225" y="373856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I</a:t>
            </a:r>
            <a:r>
              <a:rPr lang="it-IT" sz="1800" baseline="30000">
                <a:latin typeface="Arial" pitchFamily="34" charset="0"/>
              </a:rPr>
              <a:t>-</a:t>
            </a:r>
          </a:p>
        </p:txBody>
      </p:sp>
      <p:sp>
        <p:nvSpPr>
          <p:cNvPr id="76843" name="Text Box 57"/>
          <p:cNvSpPr txBox="1">
            <a:spLocks noChangeArrowheads="1"/>
          </p:cNvSpPr>
          <p:nvPr/>
        </p:nvSpPr>
        <p:spPr bwMode="auto">
          <a:xfrm>
            <a:off x="2181225" y="312896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Na</a:t>
            </a:r>
            <a:r>
              <a:rPr lang="it-IT" sz="1800" baseline="30000">
                <a:latin typeface="Arial" pitchFamily="34" charset="0"/>
              </a:rPr>
              <a:t>+</a:t>
            </a:r>
          </a:p>
        </p:txBody>
      </p:sp>
      <p:sp>
        <p:nvSpPr>
          <p:cNvPr id="76844" name="Oval 58"/>
          <p:cNvSpPr>
            <a:spLocks noChangeArrowheads="1"/>
          </p:cNvSpPr>
          <p:nvPr/>
        </p:nvSpPr>
        <p:spPr bwMode="auto">
          <a:xfrm>
            <a:off x="1009650" y="4433888"/>
            <a:ext cx="914400" cy="38893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>
                <a:latin typeface="Arial" pitchFamily="34" charset="0"/>
              </a:rPr>
              <a:t>TSHR</a:t>
            </a:r>
          </a:p>
        </p:txBody>
      </p:sp>
      <p:sp>
        <p:nvSpPr>
          <p:cNvPr id="76845" name="Oval 59"/>
          <p:cNvSpPr>
            <a:spLocks noChangeArrowheads="1"/>
          </p:cNvSpPr>
          <p:nvPr/>
        </p:nvSpPr>
        <p:spPr bwMode="auto">
          <a:xfrm>
            <a:off x="946150" y="4489450"/>
            <a:ext cx="177800" cy="279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6846" name="Text Box 60"/>
          <p:cNvSpPr txBox="1">
            <a:spLocks noChangeArrowheads="1"/>
          </p:cNvSpPr>
          <p:nvPr/>
        </p:nvSpPr>
        <p:spPr bwMode="auto">
          <a:xfrm>
            <a:off x="320675" y="44465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TSH</a:t>
            </a:r>
          </a:p>
        </p:txBody>
      </p:sp>
      <p:sp>
        <p:nvSpPr>
          <p:cNvPr id="76847" name="Line 61"/>
          <p:cNvSpPr>
            <a:spLocks noChangeShapeType="1"/>
          </p:cNvSpPr>
          <p:nvPr/>
        </p:nvSpPr>
        <p:spPr bwMode="auto">
          <a:xfrm>
            <a:off x="714375" y="2346325"/>
            <a:ext cx="1504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6848" name="Line 62"/>
          <p:cNvSpPr>
            <a:spLocks noChangeShapeType="1"/>
          </p:cNvSpPr>
          <p:nvPr/>
        </p:nvSpPr>
        <p:spPr bwMode="auto">
          <a:xfrm>
            <a:off x="714375" y="2965450"/>
            <a:ext cx="1504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6849" name="Text Box 63"/>
          <p:cNvSpPr txBox="1">
            <a:spLocks noChangeArrowheads="1"/>
          </p:cNvSpPr>
          <p:nvPr/>
        </p:nvSpPr>
        <p:spPr bwMode="auto">
          <a:xfrm>
            <a:off x="209550" y="2151063"/>
            <a:ext cx="552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2K</a:t>
            </a:r>
            <a:r>
              <a:rPr lang="it-IT" sz="1800" baseline="30000">
                <a:latin typeface="Arial" pitchFamily="34" charset="0"/>
              </a:rPr>
              <a:t>+</a:t>
            </a:r>
          </a:p>
        </p:txBody>
      </p:sp>
      <p:sp>
        <p:nvSpPr>
          <p:cNvPr id="76850" name="Text Box 64"/>
          <p:cNvSpPr txBox="1">
            <a:spLocks noChangeArrowheads="1"/>
          </p:cNvSpPr>
          <p:nvPr/>
        </p:nvSpPr>
        <p:spPr bwMode="auto">
          <a:xfrm>
            <a:off x="95250" y="2782888"/>
            <a:ext cx="69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3Na</a:t>
            </a:r>
            <a:r>
              <a:rPr lang="it-IT" sz="1800" baseline="30000">
                <a:latin typeface="Arial" pitchFamily="34" charset="0"/>
              </a:rPr>
              <a:t>+</a:t>
            </a:r>
          </a:p>
        </p:txBody>
      </p:sp>
      <p:sp>
        <p:nvSpPr>
          <p:cNvPr id="76851" name="Oval 65"/>
          <p:cNvSpPr>
            <a:spLocks noChangeArrowheads="1"/>
          </p:cNvSpPr>
          <p:nvPr/>
        </p:nvSpPr>
        <p:spPr bwMode="auto">
          <a:xfrm>
            <a:off x="977900" y="2355850"/>
            <a:ext cx="965200" cy="5905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>
                <a:latin typeface="Arial" pitchFamily="34" charset="0"/>
              </a:rPr>
              <a:t>ATPasi</a:t>
            </a:r>
          </a:p>
        </p:txBody>
      </p:sp>
      <p:sp>
        <p:nvSpPr>
          <p:cNvPr id="76852" name="Text Box 66"/>
          <p:cNvSpPr txBox="1">
            <a:spLocks noChangeArrowheads="1"/>
          </p:cNvSpPr>
          <p:nvPr/>
        </p:nvSpPr>
        <p:spPr bwMode="auto">
          <a:xfrm>
            <a:off x="2006600" y="4308475"/>
            <a:ext cx="142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Second</a:t>
            </a:r>
          </a:p>
          <a:p>
            <a:r>
              <a:rPr lang="it-IT" sz="1800">
                <a:latin typeface="Arial" pitchFamily="34" charset="0"/>
              </a:rPr>
              <a:t>messengers</a:t>
            </a:r>
          </a:p>
        </p:txBody>
      </p:sp>
      <p:grpSp>
        <p:nvGrpSpPr>
          <p:cNvPr id="76853" name="Group 67"/>
          <p:cNvGrpSpPr>
            <a:grpSpLocks noChangeAspect="1"/>
          </p:cNvGrpSpPr>
          <p:nvPr/>
        </p:nvGrpSpPr>
        <p:grpSpPr bwMode="auto">
          <a:xfrm flipH="1" flipV="1">
            <a:off x="2938463" y="3611563"/>
            <a:ext cx="328612" cy="885825"/>
            <a:chOff x="5208" y="1968"/>
            <a:chExt cx="300" cy="596"/>
          </a:xfrm>
        </p:grpSpPr>
        <p:sp>
          <p:nvSpPr>
            <p:cNvPr id="76874" name="Arc 68"/>
            <p:cNvSpPr>
              <a:spLocks noChangeAspect="1"/>
            </p:cNvSpPr>
            <p:nvPr/>
          </p:nvSpPr>
          <p:spPr bwMode="auto">
            <a:xfrm flipH="1">
              <a:off x="5208" y="1968"/>
              <a:ext cx="300" cy="3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6875" name="Arc 69"/>
            <p:cNvSpPr>
              <a:spLocks noChangeAspect="1"/>
            </p:cNvSpPr>
            <p:nvPr/>
          </p:nvSpPr>
          <p:spPr bwMode="auto">
            <a:xfrm flipH="1" flipV="1">
              <a:off x="5208" y="2264"/>
              <a:ext cx="300" cy="3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76854" name="Line 70"/>
          <p:cNvSpPr>
            <a:spLocks noChangeShapeType="1"/>
          </p:cNvSpPr>
          <p:nvPr/>
        </p:nvSpPr>
        <p:spPr bwMode="auto">
          <a:xfrm flipH="1">
            <a:off x="2038350" y="4830763"/>
            <a:ext cx="2406650" cy="566737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6855" name="Arc 71"/>
          <p:cNvSpPr>
            <a:spLocks noChangeAspect="1"/>
          </p:cNvSpPr>
          <p:nvPr/>
        </p:nvSpPr>
        <p:spPr bwMode="auto">
          <a:xfrm flipH="1">
            <a:off x="1403350" y="5440363"/>
            <a:ext cx="377825" cy="3778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6856" name="Arc 72"/>
          <p:cNvSpPr>
            <a:spLocks noChangeAspect="1"/>
          </p:cNvSpPr>
          <p:nvPr/>
        </p:nvSpPr>
        <p:spPr bwMode="auto">
          <a:xfrm flipH="1">
            <a:off x="3263900" y="3233738"/>
            <a:ext cx="377825" cy="3778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6857" name="Text Box 73"/>
          <p:cNvSpPr txBox="1">
            <a:spLocks noChangeArrowheads="1"/>
          </p:cNvSpPr>
          <p:nvPr/>
        </p:nvSpPr>
        <p:spPr bwMode="auto">
          <a:xfrm>
            <a:off x="996950" y="5784850"/>
            <a:ext cx="84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800">
                <a:latin typeface="Arial" pitchFamily="34" charset="0"/>
              </a:rPr>
              <a:t>T3, T4</a:t>
            </a:r>
          </a:p>
        </p:txBody>
      </p:sp>
      <p:sp>
        <p:nvSpPr>
          <p:cNvPr id="76858" name="Line 74"/>
          <p:cNvSpPr>
            <a:spLocks noChangeShapeType="1"/>
          </p:cNvSpPr>
          <p:nvPr/>
        </p:nvSpPr>
        <p:spPr bwMode="auto">
          <a:xfrm flipH="1">
            <a:off x="1860550" y="3606800"/>
            <a:ext cx="10541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6859" name="Text Box 75"/>
          <p:cNvSpPr txBox="1">
            <a:spLocks noChangeArrowheads="1"/>
          </p:cNvSpPr>
          <p:nvPr/>
        </p:nvSpPr>
        <p:spPr bwMode="auto">
          <a:xfrm>
            <a:off x="1920875" y="3338513"/>
            <a:ext cx="317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+</a:t>
            </a:r>
          </a:p>
        </p:txBody>
      </p:sp>
      <p:sp>
        <p:nvSpPr>
          <p:cNvPr id="76860" name="Line 76"/>
          <p:cNvSpPr>
            <a:spLocks noChangeShapeType="1"/>
          </p:cNvSpPr>
          <p:nvPr/>
        </p:nvSpPr>
        <p:spPr bwMode="auto">
          <a:xfrm>
            <a:off x="3263900" y="360045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6861" name="Line 77"/>
          <p:cNvSpPr>
            <a:spLocks noChangeShapeType="1"/>
          </p:cNvSpPr>
          <p:nvPr/>
        </p:nvSpPr>
        <p:spPr bwMode="auto">
          <a:xfrm>
            <a:off x="3638550" y="3238500"/>
            <a:ext cx="220345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6862" name="Text Box 78"/>
          <p:cNvSpPr txBox="1">
            <a:spLocks noChangeArrowheads="1"/>
          </p:cNvSpPr>
          <p:nvPr/>
        </p:nvSpPr>
        <p:spPr bwMode="auto">
          <a:xfrm>
            <a:off x="3559175" y="3167063"/>
            <a:ext cx="317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+</a:t>
            </a:r>
          </a:p>
        </p:txBody>
      </p:sp>
      <p:sp>
        <p:nvSpPr>
          <p:cNvPr id="76863" name="Line 79"/>
          <p:cNvSpPr>
            <a:spLocks noChangeShapeType="1"/>
          </p:cNvSpPr>
          <p:nvPr/>
        </p:nvSpPr>
        <p:spPr bwMode="auto">
          <a:xfrm flipV="1">
            <a:off x="5829300" y="3019425"/>
            <a:ext cx="1162050" cy="219075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6864" name="Text Box 80"/>
          <p:cNvSpPr txBox="1">
            <a:spLocks noChangeArrowheads="1"/>
          </p:cNvSpPr>
          <p:nvPr/>
        </p:nvSpPr>
        <p:spPr bwMode="auto">
          <a:xfrm>
            <a:off x="3424238" y="3700463"/>
            <a:ext cx="1530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Dealogenase</a:t>
            </a:r>
          </a:p>
        </p:txBody>
      </p:sp>
      <p:sp>
        <p:nvSpPr>
          <p:cNvPr id="76865" name="Text Box 81"/>
          <p:cNvSpPr txBox="1">
            <a:spLocks noChangeArrowheads="1"/>
          </p:cNvSpPr>
          <p:nvPr/>
        </p:nvSpPr>
        <p:spPr bwMode="auto">
          <a:xfrm>
            <a:off x="736600" y="6261100"/>
            <a:ext cx="140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800">
                <a:latin typeface="Arial" pitchFamily="34" charset="0"/>
              </a:rPr>
              <a:t>Baso-lateral</a:t>
            </a:r>
          </a:p>
        </p:txBody>
      </p:sp>
      <p:sp>
        <p:nvSpPr>
          <p:cNvPr id="76866" name="Text Box 82"/>
          <p:cNvSpPr txBox="1">
            <a:spLocks noChangeArrowheads="1"/>
          </p:cNvSpPr>
          <p:nvPr/>
        </p:nvSpPr>
        <p:spPr bwMode="auto">
          <a:xfrm>
            <a:off x="7124700" y="6262688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800">
                <a:latin typeface="Arial" pitchFamily="34" charset="0"/>
              </a:rPr>
              <a:t>Apex</a:t>
            </a:r>
          </a:p>
        </p:txBody>
      </p:sp>
      <p:sp>
        <p:nvSpPr>
          <p:cNvPr id="76867" name="Text Box 83"/>
          <p:cNvSpPr txBox="1">
            <a:spLocks noChangeArrowheads="1"/>
          </p:cNvSpPr>
          <p:nvPr/>
        </p:nvSpPr>
        <p:spPr bwMode="auto">
          <a:xfrm>
            <a:off x="7721600" y="1128713"/>
            <a:ext cx="88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800">
                <a:latin typeface="Arial" pitchFamily="34" charset="0"/>
              </a:rPr>
              <a:t>Colloid</a:t>
            </a:r>
          </a:p>
        </p:txBody>
      </p:sp>
      <p:sp>
        <p:nvSpPr>
          <p:cNvPr id="406612" name="Rectangle 84"/>
          <p:cNvSpPr>
            <a:spLocks noChangeArrowheads="1"/>
          </p:cNvSpPr>
          <p:nvPr/>
        </p:nvSpPr>
        <p:spPr bwMode="auto">
          <a:xfrm>
            <a:off x="188913" y="174625"/>
            <a:ext cx="87820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28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Cause di gozzo sporadico</a:t>
            </a:r>
          </a:p>
        </p:txBody>
      </p:sp>
      <p:sp>
        <p:nvSpPr>
          <p:cNvPr id="76869" name="Rectangle 85"/>
          <p:cNvSpPr>
            <a:spLocks noChangeArrowheads="1"/>
          </p:cNvSpPr>
          <p:nvPr/>
        </p:nvSpPr>
        <p:spPr bwMode="auto">
          <a:xfrm>
            <a:off x="6564313" y="2306638"/>
            <a:ext cx="741362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>
                <a:latin typeface="Arial" pitchFamily="34" charset="0"/>
              </a:rPr>
              <a:t>DUOX</a:t>
            </a:r>
          </a:p>
        </p:txBody>
      </p:sp>
      <p:sp>
        <p:nvSpPr>
          <p:cNvPr id="76870" name="Line 86"/>
          <p:cNvSpPr>
            <a:spLocks noChangeShapeType="1"/>
          </p:cNvSpPr>
          <p:nvPr/>
        </p:nvSpPr>
        <p:spPr bwMode="auto">
          <a:xfrm rot="19436044" flipV="1">
            <a:off x="5719763" y="2906713"/>
            <a:ext cx="908050" cy="508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6871" name="Text Box 87"/>
          <p:cNvSpPr txBox="1">
            <a:spLocks noChangeArrowheads="1"/>
          </p:cNvSpPr>
          <p:nvPr/>
        </p:nvSpPr>
        <p:spPr bwMode="auto">
          <a:xfrm>
            <a:off x="7197725" y="2176463"/>
            <a:ext cx="758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 H</a:t>
            </a:r>
            <a:r>
              <a:rPr lang="it-IT" sz="1800" baseline="-25000">
                <a:latin typeface="Arial" pitchFamily="34" charset="0"/>
              </a:rPr>
              <a:t>2</a:t>
            </a:r>
            <a:r>
              <a:rPr lang="it-IT" sz="1800">
                <a:latin typeface="Arial" pitchFamily="34" charset="0"/>
              </a:rPr>
              <a:t>O</a:t>
            </a:r>
            <a:r>
              <a:rPr lang="it-IT" sz="1800" baseline="-25000">
                <a:latin typeface="Arial" pitchFamily="34" charset="0"/>
              </a:rPr>
              <a:t>2</a:t>
            </a:r>
          </a:p>
        </p:txBody>
      </p:sp>
      <p:sp>
        <p:nvSpPr>
          <p:cNvPr id="76872" name="Arc 88"/>
          <p:cNvSpPr>
            <a:spLocks noChangeAspect="1"/>
          </p:cNvSpPr>
          <p:nvPr/>
        </p:nvSpPr>
        <p:spPr bwMode="auto">
          <a:xfrm>
            <a:off x="7642225" y="2484438"/>
            <a:ext cx="103188" cy="11588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6873" name="AutoShape 89"/>
          <p:cNvSpPr>
            <a:spLocks/>
          </p:cNvSpPr>
          <p:nvPr/>
        </p:nvSpPr>
        <p:spPr bwMode="auto">
          <a:xfrm>
            <a:off x="1952625" y="4349750"/>
            <a:ext cx="152400" cy="558800"/>
          </a:xfrm>
          <a:prstGeom prst="leftBrace">
            <a:avLst>
              <a:gd name="adj1" fmla="val 3055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0025"/>
            <a:ext cx="7772400" cy="1143000"/>
          </a:xfrm>
        </p:spPr>
        <p:txBody>
          <a:bodyPr/>
          <a:lstStyle/>
          <a:p>
            <a:pPr eaLnBrk="1" hangingPunct="1"/>
            <a:r>
              <a:rPr lang="it-IT" sz="2800" b="1" smtClean="0">
                <a:solidFill>
                  <a:schemeClr val="accent2"/>
                </a:solidFill>
                <a:latin typeface="Arial" pitchFamily="34" charset="0"/>
                <a:ea typeface="ＭＳ Ｐゴシック" pitchFamily="2" charset="-128"/>
              </a:rPr>
              <a:t>GENETIC DEFECTS INVOLVED IN SPORADIC GOITER GENESIS</a:t>
            </a:r>
          </a:p>
        </p:txBody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81125"/>
            <a:ext cx="7772400" cy="516255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sz="2400" smtClean="0">
                <a:latin typeface="Arial" pitchFamily="34" charset="0"/>
                <a:ea typeface="ＭＳ Ｐゴシック" pitchFamily="2" charset="-128"/>
              </a:rPr>
              <a:t>Mutation of the genes coding for the following proteins result in a sporadic goiter:</a:t>
            </a:r>
          </a:p>
          <a:p>
            <a:pPr eaLnBrk="1" hangingPunct="1">
              <a:buFontTx/>
              <a:buNone/>
            </a:pPr>
            <a:r>
              <a:rPr lang="it-IT" sz="2400" smtClean="0">
                <a:latin typeface="Arial" pitchFamily="34" charset="0"/>
                <a:ea typeface="ＭＳ Ｐゴシック" pitchFamily="2" charset="-128"/>
              </a:rPr>
              <a:t>	</a:t>
            </a:r>
            <a:r>
              <a:rPr lang="it-IT" sz="2000" i="1" smtClean="0">
                <a:latin typeface="Arial" pitchFamily="34" charset="0"/>
                <a:ea typeface="ＭＳ Ｐゴシック" pitchFamily="2" charset="-128"/>
              </a:rPr>
              <a:t>NIS</a:t>
            </a:r>
          </a:p>
          <a:p>
            <a:pPr eaLnBrk="1" hangingPunct="1">
              <a:buFontTx/>
              <a:buNone/>
            </a:pPr>
            <a:r>
              <a:rPr lang="it-IT" sz="2000" i="1" smtClean="0">
                <a:latin typeface="Arial" pitchFamily="34" charset="0"/>
                <a:ea typeface="ＭＳ Ｐゴシック" pitchFamily="2" charset="-128"/>
              </a:rPr>
              <a:t>	DUOX</a:t>
            </a:r>
          </a:p>
          <a:p>
            <a:pPr eaLnBrk="1" hangingPunct="1">
              <a:buFontTx/>
              <a:buNone/>
            </a:pPr>
            <a:r>
              <a:rPr lang="it-IT" sz="2000" i="1" smtClean="0">
                <a:latin typeface="Arial" pitchFamily="34" charset="0"/>
                <a:ea typeface="ＭＳ Ｐゴシック" pitchFamily="2" charset="-128"/>
              </a:rPr>
              <a:t>	TPO</a:t>
            </a:r>
          </a:p>
          <a:p>
            <a:pPr eaLnBrk="1" hangingPunct="1">
              <a:buFontTx/>
              <a:buNone/>
            </a:pPr>
            <a:r>
              <a:rPr lang="it-IT" sz="2000" i="1" smtClean="0">
                <a:latin typeface="Arial" pitchFamily="34" charset="0"/>
                <a:ea typeface="ＭＳ Ｐゴシック" pitchFamily="2" charset="-128"/>
              </a:rPr>
              <a:t>	Pendrin/AIT</a:t>
            </a:r>
          </a:p>
          <a:p>
            <a:pPr eaLnBrk="1" hangingPunct="1">
              <a:buFontTx/>
              <a:buNone/>
            </a:pPr>
            <a:r>
              <a:rPr lang="it-IT" sz="2000" i="1" smtClean="0">
                <a:latin typeface="Arial" pitchFamily="34" charset="0"/>
                <a:ea typeface="ＭＳ Ｐゴシック" pitchFamily="2" charset="-128"/>
              </a:rPr>
              <a:t>	Thyroglobulin</a:t>
            </a:r>
          </a:p>
          <a:p>
            <a:pPr eaLnBrk="1" hangingPunct="1">
              <a:buFontTx/>
              <a:buNone/>
            </a:pPr>
            <a:r>
              <a:rPr lang="it-IT" sz="2000" i="1" smtClean="0">
                <a:latin typeface="Arial" pitchFamily="34" charset="0"/>
                <a:ea typeface="ＭＳ Ｐゴシック" pitchFamily="2" charset="-128"/>
              </a:rPr>
              <a:t>	MIT and DIT dealogenase</a:t>
            </a:r>
          </a:p>
          <a:p>
            <a:pPr eaLnBrk="1" hangingPunct="1">
              <a:lnSpc>
                <a:spcPct val="150000"/>
              </a:lnSpc>
            </a:pPr>
            <a:r>
              <a:rPr lang="it-IT" sz="2400" smtClean="0">
                <a:latin typeface="Arial" pitchFamily="34" charset="0"/>
                <a:ea typeface="ＭＳ Ｐゴシック" pitchFamily="2" charset="-128"/>
              </a:rPr>
              <a:t>Usually the disease is inherited as an autosomic recessive disorder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Arc 2"/>
          <p:cNvSpPr>
            <a:spLocks noChangeAspect="1"/>
          </p:cNvSpPr>
          <p:nvPr/>
        </p:nvSpPr>
        <p:spPr bwMode="auto">
          <a:xfrm flipH="1">
            <a:off x="7607300" y="2514600"/>
            <a:ext cx="377825" cy="3778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50" name="Arc 3"/>
          <p:cNvSpPr>
            <a:spLocks noChangeAspect="1"/>
          </p:cNvSpPr>
          <p:nvPr/>
        </p:nvSpPr>
        <p:spPr bwMode="auto">
          <a:xfrm flipH="1" flipV="1">
            <a:off x="7607300" y="2886075"/>
            <a:ext cx="377825" cy="3778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51" name="Freeform 4"/>
          <p:cNvSpPr>
            <a:spLocks noChangeAspect="1"/>
          </p:cNvSpPr>
          <p:nvPr/>
        </p:nvSpPr>
        <p:spPr bwMode="auto">
          <a:xfrm>
            <a:off x="1458913" y="1276350"/>
            <a:ext cx="6172200" cy="4514850"/>
          </a:xfrm>
          <a:custGeom>
            <a:avLst/>
            <a:gdLst>
              <a:gd name="T0" fmla="*/ 2147483647 w 4321"/>
              <a:gd name="T1" fmla="*/ 2147483647 h 3191"/>
              <a:gd name="T2" fmla="*/ 2147483647 w 4321"/>
              <a:gd name="T3" fmla="*/ 2147483647 h 3191"/>
              <a:gd name="T4" fmla="*/ 2147483647 w 4321"/>
              <a:gd name="T5" fmla="*/ 2147483647 h 3191"/>
              <a:gd name="T6" fmla="*/ 2147483647 w 4321"/>
              <a:gd name="T7" fmla="*/ 2147483647 h 3191"/>
              <a:gd name="T8" fmla="*/ 2147483647 w 4321"/>
              <a:gd name="T9" fmla="*/ 2147483647 h 3191"/>
              <a:gd name="T10" fmla="*/ 2147483647 w 4321"/>
              <a:gd name="T11" fmla="*/ 2147483647 h 3191"/>
              <a:gd name="T12" fmla="*/ 2147483647 w 4321"/>
              <a:gd name="T13" fmla="*/ 2147483647 h 3191"/>
              <a:gd name="T14" fmla="*/ 2147483647 w 4321"/>
              <a:gd name="T15" fmla="*/ 2147483647 h 3191"/>
              <a:gd name="T16" fmla="*/ 2147483647 w 4321"/>
              <a:gd name="T17" fmla="*/ 2147483647 h 3191"/>
              <a:gd name="T18" fmla="*/ 2147483647 w 4321"/>
              <a:gd name="T19" fmla="*/ 2147483647 h 3191"/>
              <a:gd name="T20" fmla="*/ 2147483647 w 4321"/>
              <a:gd name="T21" fmla="*/ 2147483647 h 3191"/>
              <a:gd name="T22" fmla="*/ 2147483647 w 4321"/>
              <a:gd name="T23" fmla="*/ 2147483647 h 3191"/>
              <a:gd name="T24" fmla="*/ 2147483647 w 4321"/>
              <a:gd name="T25" fmla="*/ 2147483647 h 3191"/>
              <a:gd name="T26" fmla="*/ 2147483647 w 4321"/>
              <a:gd name="T27" fmla="*/ 2147483647 h 3191"/>
              <a:gd name="T28" fmla="*/ 2147483647 w 4321"/>
              <a:gd name="T29" fmla="*/ 2147483647 h 3191"/>
              <a:gd name="T30" fmla="*/ 2147483647 w 4321"/>
              <a:gd name="T31" fmla="*/ 2147483647 h 3191"/>
              <a:gd name="T32" fmla="*/ 2147483647 w 4321"/>
              <a:gd name="T33" fmla="*/ 2147483647 h 3191"/>
              <a:gd name="T34" fmla="*/ 2147483647 w 4321"/>
              <a:gd name="T35" fmla="*/ 2147483647 h 3191"/>
              <a:gd name="T36" fmla="*/ 2147483647 w 4321"/>
              <a:gd name="T37" fmla="*/ 2147483647 h 3191"/>
              <a:gd name="T38" fmla="*/ 2147483647 w 4321"/>
              <a:gd name="T39" fmla="*/ 2147483647 h 3191"/>
              <a:gd name="T40" fmla="*/ 2147483647 w 4321"/>
              <a:gd name="T41" fmla="*/ 2147483647 h 3191"/>
              <a:gd name="T42" fmla="*/ 2147483647 w 4321"/>
              <a:gd name="T43" fmla="*/ 2147483647 h 3191"/>
              <a:gd name="T44" fmla="*/ 2147483647 w 4321"/>
              <a:gd name="T45" fmla="*/ 2147483647 h 3191"/>
              <a:gd name="T46" fmla="*/ 2147483647 w 4321"/>
              <a:gd name="T47" fmla="*/ 2147483647 h 3191"/>
              <a:gd name="T48" fmla="*/ 2147483647 w 4321"/>
              <a:gd name="T49" fmla="*/ 2147483647 h 3191"/>
              <a:gd name="T50" fmla="*/ 2147483647 w 4321"/>
              <a:gd name="T51" fmla="*/ 2147483647 h 3191"/>
              <a:gd name="T52" fmla="*/ 2147483647 w 4321"/>
              <a:gd name="T53" fmla="*/ 2147483647 h 3191"/>
              <a:gd name="T54" fmla="*/ 2147483647 w 4321"/>
              <a:gd name="T55" fmla="*/ 2147483647 h 3191"/>
              <a:gd name="T56" fmla="*/ 2147483647 w 4321"/>
              <a:gd name="T57" fmla="*/ 2147483647 h 3191"/>
              <a:gd name="T58" fmla="*/ 2147483647 w 4321"/>
              <a:gd name="T59" fmla="*/ 2147483647 h 3191"/>
              <a:gd name="T60" fmla="*/ 2147483647 w 4321"/>
              <a:gd name="T61" fmla="*/ 2147483647 h 3191"/>
              <a:gd name="T62" fmla="*/ 2147483647 w 4321"/>
              <a:gd name="T63" fmla="*/ 2147483647 h 3191"/>
              <a:gd name="T64" fmla="*/ 2147483647 w 4321"/>
              <a:gd name="T65" fmla="*/ 2147483647 h 3191"/>
              <a:gd name="T66" fmla="*/ 0 w 4321"/>
              <a:gd name="T67" fmla="*/ 2147483647 h 3191"/>
              <a:gd name="T68" fmla="*/ 2147483647 w 4321"/>
              <a:gd name="T69" fmla="*/ 2147483647 h 3191"/>
              <a:gd name="T70" fmla="*/ 2147483647 w 4321"/>
              <a:gd name="T71" fmla="*/ 2147483647 h 3191"/>
              <a:gd name="T72" fmla="*/ 2147483647 w 4321"/>
              <a:gd name="T73" fmla="*/ 2147483647 h 3191"/>
              <a:gd name="T74" fmla="*/ 2147483647 w 4321"/>
              <a:gd name="T75" fmla="*/ 2147483647 h 3191"/>
              <a:gd name="T76" fmla="*/ 2147483647 w 4321"/>
              <a:gd name="T77" fmla="*/ 2147483647 h 3191"/>
              <a:gd name="T78" fmla="*/ 2147483647 w 4321"/>
              <a:gd name="T79" fmla="*/ 2147483647 h 3191"/>
              <a:gd name="T80" fmla="*/ 2147483647 w 4321"/>
              <a:gd name="T81" fmla="*/ 0 h 3191"/>
              <a:gd name="T82" fmla="*/ 2147483647 w 4321"/>
              <a:gd name="T83" fmla="*/ 2147483647 h 3191"/>
              <a:gd name="T84" fmla="*/ 2147483647 w 4321"/>
              <a:gd name="T85" fmla="*/ 2147483647 h 3191"/>
              <a:gd name="T86" fmla="*/ 2147483647 w 4321"/>
              <a:gd name="T87" fmla="*/ 2147483647 h 3191"/>
              <a:gd name="T88" fmla="*/ 2147483647 w 4321"/>
              <a:gd name="T89" fmla="*/ 2147483647 h 3191"/>
              <a:gd name="T90" fmla="*/ 2147483647 w 4321"/>
              <a:gd name="T91" fmla="*/ 2147483647 h 3191"/>
              <a:gd name="T92" fmla="*/ 2147483647 w 4321"/>
              <a:gd name="T93" fmla="*/ 2147483647 h 319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321"/>
              <a:gd name="T142" fmla="*/ 0 h 3191"/>
              <a:gd name="T143" fmla="*/ 4321 w 4321"/>
              <a:gd name="T144" fmla="*/ 3191 h 3191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321" h="3191">
                <a:moveTo>
                  <a:pt x="3732" y="396"/>
                </a:moveTo>
                <a:cubicBezTo>
                  <a:pt x="3808" y="400"/>
                  <a:pt x="3884" y="399"/>
                  <a:pt x="3960" y="408"/>
                </a:cubicBezTo>
                <a:cubicBezTo>
                  <a:pt x="3976" y="410"/>
                  <a:pt x="4147" y="465"/>
                  <a:pt x="4152" y="468"/>
                </a:cubicBezTo>
                <a:cubicBezTo>
                  <a:pt x="4235" y="523"/>
                  <a:pt x="4197" y="507"/>
                  <a:pt x="4260" y="528"/>
                </a:cubicBezTo>
                <a:cubicBezTo>
                  <a:pt x="4271" y="561"/>
                  <a:pt x="4291" y="601"/>
                  <a:pt x="4260" y="636"/>
                </a:cubicBezTo>
                <a:cubicBezTo>
                  <a:pt x="4231" y="669"/>
                  <a:pt x="4059" y="680"/>
                  <a:pt x="4032" y="684"/>
                </a:cubicBezTo>
                <a:cubicBezTo>
                  <a:pt x="3948" y="695"/>
                  <a:pt x="3851" y="721"/>
                  <a:pt x="3780" y="768"/>
                </a:cubicBezTo>
                <a:cubicBezTo>
                  <a:pt x="3784" y="788"/>
                  <a:pt x="3782" y="810"/>
                  <a:pt x="3792" y="828"/>
                </a:cubicBezTo>
                <a:cubicBezTo>
                  <a:pt x="3800" y="841"/>
                  <a:pt x="3848" y="863"/>
                  <a:pt x="3864" y="864"/>
                </a:cubicBezTo>
                <a:cubicBezTo>
                  <a:pt x="3964" y="871"/>
                  <a:pt x="4064" y="872"/>
                  <a:pt x="4164" y="876"/>
                </a:cubicBezTo>
                <a:cubicBezTo>
                  <a:pt x="4208" y="891"/>
                  <a:pt x="4245" y="898"/>
                  <a:pt x="4284" y="924"/>
                </a:cubicBezTo>
                <a:cubicBezTo>
                  <a:pt x="4292" y="948"/>
                  <a:pt x="4300" y="972"/>
                  <a:pt x="4308" y="996"/>
                </a:cubicBezTo>
                <a:cubicBezTo>
                  <a:pt x="4321" y="1035"/>
                  <a:pt x="4251" y="1066"/>
                  <a:pt x="4224" y="1068"/>
                </a:cubicBezTo>
                <a:cubicBezTo>
                  <a:pt x="4108" y="1075"/>
                  <a:pt x="3992" y="1076"/>
                  <a:pt x="3876" y="1080"/>
                </a:cubicBezTo>
                <a:cubicBezTo>
                  <a:pt x="3864" y="1084"/>
                  <a:pt x="3849" y="1083"/>
                  <a:pt x="3840" y="1092"/>
                </a:cubicBezTo>
                <a:cubicBezTo>
                  <a:pt x="3805" y="1127"/>
                  <a:pt x="3842" y="1176"/>
                  <a:pt x="3876" y="1188"/>
                </a:cubicBezTo>
                <a:cubicBezTo>
                  <a:pt x="3943" y="1212"/>
                  <a:pt x="3999" y="1215"/>
                  <a:pt x="4068" y="1224"/>
                </a:cubicBezTo>
                <a:cubicBezTo>
                  <a:pt x="4123" y="1242"/>
                  <a:pt x="4181" y="1254"/>
                  <a:pt x="4236" y="1272"/>
                </a:cubicBezTo>
                <a:cubicBezTo>
                  <a:pt x="4240" y="1278"/>
                  <a:pt x="4279" y="1330"/>
                  <a:pt x="4272" y="1344"/>
                </a:cubicBezTo>
                <a:cubicBezTo>
                  <a:pt x="4266" y="1355"/>
                  <a:pt x="4248" y="1352"/>
                  <a:pt x="4236" y="1356"/>
                </a:cubicBezTo>
                <a:cubicBezTo>
                  <a:pt x="4164" y="1428"/>
                  <a:pt x="4222" y="1386"/>
                  <a:pt x="4056" y="1404"/>
                </a:cubicBezTo>
                <a:cubicBezTo>
                  <a:pt x="3987" y="1412"/>
                  <a:pt x="3922" y="1425"/>
                  <a:pt x="3864" y="1464"/>
                </a:cubicBezTo>
                <a:cubicBezTo>
                  <a:pt x="3835" y="1550"/>
                  <a:pt x="3886" y="1537"/>
                  <a:pt x="3960" y="1548"/>
                </a:cubicBezTo>
                <a:cubicBezTo>
                  <a:pt x="4003" y="1562"/>
                  <a:pt x="4112" y="1586"/>
                  <a:pt x="4152" y="1608"/>
                </a:cubicBezTo>
                <a:cubicBezTo>
                  <a:pt x="4177" y="1622"/>
                  <a:pt x="4224" y="1656"/>
                  <a:pt x="4224" y="1656"/>
                </a:cubicBezTo>
                <a:cubicBezTo>
                  <a:pt x="4263" y="1715"/>
                  <a:pt x="4259" y="1737"/>
                  <a:pt x="4200" y="1776"/>
                </a:cubicBezTo>
                <a:cubicBezTo>
                  <a:pt x="4172" y="1772"/>
                  <a:pt x="4144" y="1770"/>
                  <a:pt x="4116" y="1764"/>
                </a:cubicBezTo>
                <a:cubicBezTo>
                  <a:pt x="4091" y="1758"/>
                  <a:pt x="4044" y="1740"/>
                  <a:pt x="4044" y="1740"/>
                </a:cubicBezTo>
                <a:cubicBezTo>
                  <a:pt x="3972" y="1748"/>
                  <a:pt x="3908" y="1753"/>
                  <a:pt x="3840" y="1776"/>
                </a:cubicBezTo>
                <a:cubicBezTo>
                  <a:pt x="3832" y="1788"/>
                  <a:pt x="3807" y="1801"/>
                  <a:pt x="3816" y="1812"/>
                </a:cubicBezTo>
                <a:cubicBezTo>
                  <a:pt x="3832" y="1832"/>
                  <a:pt x="3864" y="1828"/>
                  <a:pt x="3888" y="1836"/>
                </a:cubicBezTo>
                <a:cubicBezTo>
                  <a:pt x="4005" y="1875"/>
                  <a:pt x="4090" y="1876"/>
                  <a:pt x="4224" y="1884"/>
                </a:cubicBezTo>
                <a:cubicBezTo>
                  <a:pt x="4236" y="1888"/>
                  <a:pt x="4257" y="1884"/>
                  <a:pt x="4260" y="1896"/>
                </a:cubicBezTo>
                <a:cubicBezTo>
                  <a:pt x="4278" y="1959"/>
                  <a:pt x="4227" y="1999"/>
                  <a:pt x="4176" y="2016"/>
                </a:cubicBezTo>
                <a:cubicBezTo>
                  <a:pt x="4071" y="2051"/>
                  <a:pt x="3959" y="2049"/>
                  <a:pt x="3852" y="2076"/>
                </a:cubicBezTo>
                <a:cubicBezTo>
                  <a:pt x="3860" y="2088"/>
                  <a:pt x="3864" y="2104"/>
                  <a:pt x="3876" y="2112"/>
                </a:cubicBezTo>
                <a:cubicBezTo>
                  <a:pt x="3929" y="2145"/>
                  <a:pt x="4042" y="2163"/>
                  <a:pt x="4104" y="2172"/>
                </a:cubicBezTo>
                <a:cubicBezTo>
                  <a:pt x="4128" y="2180"/>
                  <a:pt x="4152" y="2188"/>
                  <a:pt x="4176" y="2196"/>
                </a:cubicBezTo>
                <a:cubicBezTo>
                  <a:pt x="4188" y="2200"/>
                  <a:pt x="4212" y="2208"/>
                  <a:pt x="4212" y="2208"/>
                </a:cubicBezTo>
                <a:cubicBezTo>
                  <a:pt x="4220" y="2232"/>
                  <a:pt x="4244" y="2256"/>
                  <a:pt x="4236" y="2280"/>
                </a:cubicBezTo>
                <a:cubicBezTo>
                  <a:pt x="4194" y="2405"/>
                  <a:pt x="3891" y="2339"/>
                  <a:pt x="3852" y="2340"/>
                </a:cubicBezTo>
                <a:cubicBezTo>
                  <a:pt x="3844" y="2352"/>
                  <a:pt x="3830" y="2362"/>
                  <a:pt x="3828" y="2376"/>
                </a:cubicBezTo>
                <a:cubicBezTo>
                  <a:pt x="3826" y="2392"/>
                  <a:pt x="3830" y="2411"/>
                  <a:pt x="3840" y="2424"/>
                </a:cubicBezTo>
                <a:cubicBezTo>
                  <a:pt x="3848" y="2434"/>
                  <a:pt x="3864" y="2433"/>
                  <a:pt x="3876" y="2436"/>
                </a:cubicBezTo>
                <a:cubicBezTo>
                  <a:pt x="3927" y="2451"/>
                  <a:pt x="3980" y="2460"/>
                  <a:pt x="4032" y="2472"/>
                </a:cubicBezTo>
                <a:cubicBezTo>
                  <a:pt x="4052" y="2476"/>
                  <a:pt x="4072" y="2479"/>
                  <a:pt x="4092" y="2484"/>
                </a:cubicBezTo>
                <a:cubicBezTo>
                  <a:pt x="4116" y="2491"/>
                  <a:pt x="4164" y="2508"/>
                  <a:pt x="4164" y="2508"/>
                </a:cubicBezTo>
                <a:cubicBezTo>
                  <a:pt x="4196" y="2604"/>
                  <a:pt x="4148" y="2492"/>
                  <a:pt x="4212" y="2556"/>
                </a:cubicBezTo>
                <a:cubicBezTo>
                  <a:pt x="4221" y="2565"/>
                  <a:pt x="4218" y="2581"/>
                  <a:pt x="4224" y="2592"/>
                </a:cubicBezTo>
                <a:cubicBezTo>
                  <a:pt x="4230" y="2605"/>
                  <a:pt x="4240" y="2616"/>
                  <a:pt x="4248" y="2628"/>
                </a:cubicBezTo>
                <a:cubicBezTo>
                  <a:pt x="4084" y="2683"/>
                  <a:pt x="3922" y="2659"/>
                  <a:pt x="3744" y="2664"/>
                </a:cubicBezTo>
                <a:cubicBezTo>
                  <a:pt x="3613" y="2708"/>
                  <a:pt x="3812" y="2638"/>
                  <a:pt x="3672" y="2700"/>
                </a:cubicBezTo>
                <a:cubicBezTo>
                  <a:pt x="3627" y="2720"/>
                  <a:pt x="3575" y="2732"/>
                  <a:pt x="3528" y="2748"/>
                </a:cubicBezTo>
                <a:cubicBezTo>
                  <a:pt x="3443" y="2776"/>
                  <a:pt x="3353" y="2820"/>
                  <a:pt x="3264" y="2832"/>
                </a:cubicBezTo>
                <a:cubicBezTo>
                  <a:pt x="3220" y="2838"/>
                  <a:pt x="3176" y="2840"/>
                  <a:pt x="3132" y="2844"/>
                </a:cubicBezTo>
                <a:cubicBezTo>
                  <a:pt x="3001" y="2870"/>
                  <a:pt x="2875" y="2910"/>
                  <a:pt x="2748" y="2952"/>
                </a:cubicBezTo>
                <a:cubicBezTo>
                  <a:pt x="2703" y="2967"/>
                  <a:pt x="2656" y="3012"/>
                  <a:pt x="2604" y="3012"/>
                </a:cubicBezTo>
                <a:cubicBezTo>
                  <a:pt x="2148" y="3016"/>
                  <a:pt x="1692" y="3020"/>
                  <a:pt x="1236" y="3024"/>
                </a:cubicBezTo>
                <a:cubicBezTo>
                  <a:pt x="1170" y="3035"/>
                  <a:pt x="1128" y="3048"/>
                  <a:pt x="1068" y="3072"/>
                </a:cubicBezTo>
                <a:cubicBezTo>
                  <a:pt x="1045" y="3081"/>
                  <a:pt x="996" y="3096"/>
                  <a:pt x="996" y="3096"/>
                </a:cubicBezTo>
                <a:cubicBezTo>
                  <a:pt x="932" y="3191"/>
                  <a:pt x="842" y="3139"/>
                  <a:pt x="720" y="3132"/>
                </a:cubicBezTo>
                <a:cubicBezTo>
                  <a:pt x="724" y="3092"/>
                  <a:pt x="743" y="3051"/>
                  <a:pt x="732" y="3012"/>
                </a:cubicBezTo>
                <a:cubicBezTo>
                  <a:pt x="728" y="2996"/>
                  <a:pt x="700" y="3002"/>
                  <a:pt x="684" y="3000"/>
                </a:cubicBezTo>
                <a:cubicBezTo>
                  <a:pt x="568" y="2988"/>
                  <a:pt x="452" y="2985"/>
                  <a:pt x="336" y="2976"/>
                </a:cubicBezTo>
                <a:cubicBezTo>
                  <a:pt x="279" y="2962"/>
                  <a:pt x="229" y="2949"/>
                  <a:pt x="180" y="2916"/>
                </a:cubicBezTo>
                <a:cubicBezTo>
                  <a:pt x="148" y="2868"/>
                  <a:pt x="118" y="2807"/>
                  <a:pt x="84" y="2760"/>
                </a:cubicBezTo>
                <a:cubicBezTo>
                  <a:pt x="74" y="2746"/>
                  <a:pt x="58" y="2737"/>
                  <a:pt x="48" y="2724"/>
                </a:cubicBezTo>
                <a:cubicBezTo>
                  <a:pt x="30" y="2701"/>
                  <a:pt x="0" y="2652"/>
                  <a:pt x="0" y="2652"/>
                </a:cubicBezTo>
                <a:cubicBezTo>
                  <a:pt x="4" y="2124"/>
                  <a:pt x="4" y="1596"/>
                  <a:pt x="12" y="1068"/>
                </a:cubicBezTo>
                <a:cubicBezTo>
                  <a:pt x="14" y="964"/>
                  <a:pt x="20" y="859"/>
                  <a:pt x="36" y="756"/>
                </a:cubicBezTo>
                <a:cubicBezTo>
                  <a:pt x="39" y="739"/>
                  <a:pt x="62" y="733"/>
                  <a:pt x="72" y="720"/>
                </a:cubicBezTo>
                <a:cubicBezTo>
                  <a:pt x="90" y="697"/>
                  <a:pt x="104" y="672"/>
                  <a:pt x="120" y="648"/>
                </a:cubicBezTo>
                <a:cubicBezTo>
                  <a:pt x="188" y="546"/>
                  <a:pt x="232" y="405"/>
                  <a:pt x="336" y="336"/>
                </a:cubicBezTo>
                <a:cubicBezTo>
                  <a:pt x="344" y="324"/>
                  <a:pt x="349" y="309"/>
                  <a:pt x="360" y="300"/>
                </a:cubicBezTo>
                <a:cubicBezTo>
                  <a:pt x="382" y="281"/>
                  <a:pt x="432" y="252"/>
                  <a:pt x="432" y="252"/>
                </a:cubicBezTo>
                <a:cubicBezTo>
                  <a:pt x="461" y="209"/>
                  <a:pt x="484" y="173"/>
                  <a:pt x="528" y="144"/>
                </a:cubicBezTo>
                <a:cubicBezTo>
                  <a:pt x="536" y="132"/>
                  <a:pt x="541" y="117"/>
                  <a:pt x="552" y="108"/>
                </a:cubicBezTo>
                <a:cubicBezTo>
                  <a:pt x="562" y="100"/>
                  <a:pt x="577" y="102"/>
                  <a:pt x="588" y="96"/>
                </a:cubicBezTo>
                <a:cubicBezTo>
                  <a:pt x="601" y="90"/>
                  <a:pt x="611" y="78"/>
                  <a:pt x="624" y="72"/>
                </a:cubicBezTo>
                <a:cubicBezTo>
                  <a:pt x="647" y="62"/>
                  <a:pt x="672" y="56"/>
                  <a:pt x="696" y="48"/>
                </a:cubicBezTo>
                <a:cubicBezTo>
                  <a:pt x="710" y="43"/>
                  <a:pt x="719" y="30"/>
                  <a:pt x="732" y="24"/>
                </a:cubicBezTo>
                <a:cubicBezTo>
                  <a:pt x="755" y="14"/>
                  <a:pt x="804" y="0"/>
                  <a:pt x="804" y="0"/>
                </a:cubicBezTo>
                <a:cubicBezTo>
                  <a:pt x="841" y="25"/>
                  <a:pt x="884" y="54"/>
                  <a:pt x="924" y="72"/>
                </a:cubicBezTo>
                <a:cubicBezTo>
                  <a:pt x="947" y="82"/>
                  <a:pt x="996" y="96"/>
                  <a:pt x="996" y="96"/>
                </a:cubicBezTo>
                <a:cubicBezTo>
                  <a:pt x="1028" y="48"/>
                  <a:pt x="1048" y="38"/>
                  <a:pt x="1104" y="24"/>
                </a:cubicBezTo>
                <a:cubicBezTo>
                  <a:pt x="1294" y="31"/>
                  <a:pt x="1422" y="41"/>
                  <a:pt x="1596" y="60"/>
                </a:cubicBezTo>
                <a:cubicBezTo>
                  <a:pt x="1687" y="83"/>
                  <a:pt x="1780" y="88"/>
                  <a:pt x="1872" y="108"/>
                </a:cubicBezTo>
                <a:cubicBezTo>
                  <a:pt x="1933" y="122"/>
                  <a:pt x="2019" y="139"/>
                  <a:pt x="2076" y="168"/>
                </a:cubicBezTo>
                <a:cubicBezTo>
                  <a:pt x="2124" y="192"/>
                  <a:pt x="2100" y="199"/>
                  <a:pt x="2160" y="204"/>
                </a:cubicBezTo>
                <a:cubicBezTo>
                  <a:pt x="2236" y="211"/>
                  <a:pt x="2312" y="212"/>
                  <a:pt x="2388" y="216"/>
                </a:cubicBezTo>
                <a:cubicBezTo>
                  <a:pt x="2497" y="252"/>
                  <a:pt x="2579" y="296"/>
                  <a:pt x="2676" y="360"/>
                </a:cubicBezTo>
                <a:cubicBezTo>
                  <a:pt x="2687" y="367"/>
                  <a:pt x="2753" y="382"/>
                  <a:pt x="2760" y="384"/>
                </a:cubicBezTo>
                <a:cubicBezTo>
                  <a:pt x="2873" y="416"/>
                  <a:pt x="2991" y="433"/>
                  <a:pt x="3108" y="444"/>
                </a:cubicBezTo>
                <a:cubicBezTo>
                  <a:pt x="3973" y="425"/>
                  <a:pt x="3440" y="469"/>
                  <a:pt x="3732" y="396"/>
                </a:cubicBezTo>
                <a:close/>
              </a:path>
            </a:pathLst>
          </a:custGeom>
          <a:solidFill>
            <a:srgbClr val="FFCC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852" name="Line 5"/>
          <p:cNvSpPr>
            <a:spLocks noChangeAspect="1" noChangeShapeType="1"/>
          </p:cNvSpPr>
          <p:nvPr/>
        </p:nvSpPr>
        <p:spPr bwMode="auto">
          <a:xfrm>
            <a:off x="2470150" y="5505450"/>
            <a:ext cx="874713" cy="44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853" name="Rectangle 6"/>
          <p:cNvSpPr>
            <a:spLocks noChangeAspect="1" noChangeArrowheads="1"/>
          </p:cNvSpPr>
          <p:nvPr/>
        </p:nvSpPr>
        <p:spPr bwMode="auto">
          <a:xfrm>
            <a:off x="2281238" y="5565775"/>
            <a:ext cx="1063625" cy="231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54" name="Rectangle 7"/>
          <p:cNvSpPr>
            <a:spLocks noChangeAspect="1" noChangeArrowheads="1"/>
          </p:cNvSpPr>
          <p:nvPr/>
        </p:nvSpPr>
        <p:spPr bwMode="auto">
          <a:xfrm>
            <a:off x="2333625" y="5551488"/>
            <a:ext cx="342900" cy="1857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78855" name="Group 8"/>
          <p:cNvGrpSpPr>
            <a:grpSpLocks/>
          </p:cNvGrpSpPr>
          <p:nvPr/>
        </p:nvGrpSpPr>
        <p:grpSpPr bwMode="auto">
          <a:xfrm rot="-589263">
            <a:off x="2781300" y="1533525"/>
            <a:ext cx="2879725" cy="1741488"/>
            <a:chOff x="1596" y="1038"/>
            <a:chExt cx="1814" cy="1097"/>
          </a:xfrm>
        </p:grpSpPr>
        <p:sp>
          <p:nvSpPr>
            <p:cNvPr id="78932" name="Freeform 9"/>
            <p:cNvSpPr>
              <a:spLocks/>
            </p:cNvSpPr>
            <p:nvPr/>
          </p:nvSpPr>
          <p:spPr bwMode="auto">
            <a:xfrm>
              <a:off x="1788" y="1196"/>
              <a:ext cx="715" cy="663"/>
            </a:xfrm>
            <a:custGeom>
              <a:avLst/>
              <a:gdLst>
                <a:gd name="T0" fmla="*/ 84 w 715"/>
                <a:gd name="T1" fmla="*/ 112 h 663"/>
                <a:gd name="T2" fmla="*/ 60 w 715"/>
                <a:gd name="T3" fmla="*/ 184 h 663"/>
                <a:gd name="T4" fmla="*/ 0 w 715"/>
                <a:gd name="T5" fmla="*/ 292 h 663"/>
                <a:gd name="T6" fmla="*/ 84 w 715"/>
                <a:gd name="T7" fmla="*/ 508 h 663"/>
                <a:gd name="T8" fmla="*/ 300 w 715"/>
                <a:gd name="T9" fmla="*/ 652 h 663"/>
                <a:gd name="T10" fmla="*/ 468 w 715"/>
                <a:gd name="T11" fmla="*/ 640 h 663"/>
                <a:gd name="T12" fmla="*/ 516 w 715"/>
                <a:gd name="T13" fmla="*/ 532 h 663"/>
                <a:gd name="T14" fmla="*/ 552 w 715"/>
                <a:gd name="T15" fmla="*/ 520 h 663"/>
                <a:gd name="T16" fmla="*/ 624 w 715"/>
                <a:gd name="T17" fmla="*/ 472 h 663"/>
                <a:gd name="T18" fmla="*/ 648 w 715"/>
                <a:gd name="T19" fmla="*/ 124 h 663"/>
                <a:gd name="T20" fmla="*/ 480 w 715"/>
                <a:gd name="T21" fmla="*/ 112 h 663"/>
                <a:gd name="T22" fmla="*/ 384 w 715"/>
                <a:gd name="T23" fmla="*/ 100 h 663"/>
                <a:gd name="T24" fmla="*/ 84 w 715"/>
                <a:gd name="T25" fmla="*/ 112 h 6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5"/>
                <a:gd name="T40" fmla="*/ 0 h 663"/>
                <a:gd name="T41" fmla="*/ 715 w 715"/>
                <a:gd name="T42" fmla="*/ 663 h 66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5" h="663">
                  <a:moveTo>
                    <a:pt x="84" y="112"/>
                  </a:moveTo>
                  <a:cubicBezTo>
                    <a:pt x="76" y="136"/>
                    <a:pt x="74" y="163"/>
                    <a:pt x="60" y="184"/>
                  </a:cubicBezTo>
                  <a:cubicBezTo>
                    <a:pt x="5" y="267"/>
                    <a:pt x="21" y="229"/>
                    <a:pt x="0" y="292"/>
                  </a:cubicBezTo>
                  <a:cubicBezTo>
                    <a:pt x="10" y="390"/>
                    <a:pt x="1" y="453"/>
                    <a:pt x="84" y="508"/>
                  </a:cubicBezTo>
                  <a:cubicBezTo>
                    <a:pt x="130" y="578"/>
                    <a:pt x="221" y="626"/>
                    <a:pt x="300" y="652"/>
                  </a:cubicBezTo>
                  <a:cubicBezTo>
                    <a:pt x="356" y="648"/>
                    <a:pt x="417" y="663"/>
                    <a:pt x="468" y="640"/>
                  </a:cubicBezTo>
                  <a:cubicBezTo>
                    <a:pt x="504" y="624"/>
                    <a:pt x="485" y="557"/>
                    <a:pt x="516" y="532"/>
                  </a:cubicBezTo>
                  <a:cubicBezTo>
                    <a:pt x="526" y="524"/>
                    <a:pt x="541" y="526"/>
                    <a:pt x="552" y="520"/>
                  </a:cubicBezTo>
                  <a:cubicBezTo>
                    <a:pt x="577" y="506"/>
                    <a:pt x="624" y="472"/>
                    <a:pt x="624" y="472"/>
                  </a:cubicBezTo>
                  <a:cubicBezTo>
                    <a:pt x="688" y="376"/>
                    <a:pt x="715" y="231"/>
                    <a:pt x="648" y="124"/>
                  </a:cubicBezTo>
                  <a:cubicBezTo>
                    <a:pt x="618" y="76"/>
                    <a:pt x="536" y="117"/>
                    <a:pt x="480" y="112"/>
                  </a:cubicBezTo>
                  <a:cubicBezTo>
                    <a:pt x="448" y="109"/>
                    <a:pt x="416" y="104"/>
                    <a:pt x="384" y="100"/>
                  </a:cubicBezTo>
                  <a:cubicBezTo>
                    <a:pt x="298" y="71"/>
                    <a:pt x="84" y="0"/>
                    <a:pt x="84" y="112"/>
                  </a:cubicBezTo>
                  <a:close/>
                </a:path>
              </a:pathLst>
            </a:custGeom>
            <a:solidFill>
              <a:srgbClr val="CC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8933" name="Freeform 10"/>
            <p:cNvSpPr>
              <a:spLocks/>
            </p:cNvSpPr>
            <p:nvPr/>
          </p:nvSpPr>
          <p:spPr bwMode="auto">
            <a:xfrm>
              <a:off x="1596" y="1130"/>
              <a:ext cx="283" cy="688"/>
            </a:xfrm>
            <a:custGeom>
              <a:avLst/>
              <a:gdLst>
                <a:gd name="T0" fmla="*/ 156 w 283"/>
                <a:gd name="T1" fmla="*/ 10 h 688"/>
                <a:gd name="T2" fmla="*/ 72 w 283"/>
                <a:gd name="T3" fmla="*/ 106 h 688"/>
                <a:gd name="T4" fmla="*/ 48 w 283"/>
                <a:gd name="T5" fmla="*/ 178 h 688"/>
                <a:gd name="T6" fmla="*/ 24 w 283"/>
                <a:gd name="T7" fmla="*/ 214 h 688"/>
                <a:gd name="T8" fmla="*/ 0 w 283"/>
                <a:gd name="T9" fmla="*/ 286 h 688"/>
                <a:gd name="T10" fmla="*/ 12 w 283"/>
                <a:gd name="T11" fmla="*/ 562 h 688"/>
                <a:gd name="T12" fmla="*/ 108 w 283"/>
                <a:gd name="T13" fmla="*/ 622 h 688"/>
                <a:gd name="T14" fmla="*/ 144 w 283"/>
                <a:gd name="T15" fmla="*/ 634 h 688"/>
                <a:gd name="T16" fmla="*/ 156 w 283"/>
                <a:gd name="T17" fmla="*/ 682 h 688"/>
                <a:gd name="T18" fmla="*/ 204 w 283"/>
                <a:gd name="T19" fmla="*/ 610 h 688"/>
                <a:gd name="T20" fmla="*/ 192 w 283"/>
                <a:gd name="T21" fmla="*/ 562 h 688"/>
                <a:gd name="T22" fmla="*/ 144 w 283"/>
                <a:gd name="T23" fmla="*/ 502 h 688"/>
                <a:gd name="T24" fmla="*/ 228 w 283"/>
                <a:gd name="T25" fmla="*/ 118 h 688"/>
                <a:gd name="T26" fmla="*/ 276 w 283"/>
                <a:gd name="T27" fmla="*/ 46 h 688"/>
                <a:gd name="T28" fmla="*/ 264 w 283"/>
                <a:gd name="T29" fmla="*/ 10 h 688"/>
                <a:gd name="T30" fmla="*/ 156 w 283"/>
                <a:gd name="T31" fmla="*/ 10 h 68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83"/>
                <a:gd name="T49" fmla="*/ 0 h 688"/>
                <a:gd name="T50" fmla="*/ 283 w 283"/>
                <a:gd name="T51" fmla="*/ 688 h 68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83" h="688">
                  <a:moveTo>
                    <a:pt x="156" y="10"/>
                  </a:moveTo>
                  <a:cubicBezTo>
                    <a:pt x="96" y="50"/>
                    <a:pt x="128" y="22"/>
                    <a:pt x="72" y="106"/>
                  </a:cubicBezTo>
                  <a:cubicBezTo>
                    <a:pt x="58" y="127"/>
                    <a:pt x="62" y="157"/>
                    <a:pt x="48" y="178"/>
                  </a:cubicBezTo>
                  <a:cubicBezTo>
                    <a:pt x="40" y="190"/>
                    <a:pt x="30" y="201"/>
                    <a:pt x="24" y="214"/>
                  </a:cubicBezTo>
                  <a:cubicBezTo>
                    <a:pt x="14" y="237"/>
                    <a:pt x="0" y="286"/>
                    <a:pt x="0" y="286"/>
                  </a:cubicBezTo>
                  <a:cubicBezTo>
                    <a:pt x="4" y="378"/>
                    <a:pt x="1" y="471"/>
                    <a:pt x="12" y="562"/>
                  </a:cubicBezTo>
                  <a:cubicBezTo>
                    <a:pt x="17" y="608"/>
                    <a:pt x="80" y="613"/>
                    <a:pt x="108" y="622"/>
                  </a:cubicBezTo>
                  <a:cubicBezTo>
                    <a:pt x="120" y="626"/>
                    <a:pt x="144" y="634"/>
                    <a:pt x="144" y="634"/>
                  </a:cubicBezTo>
                  <a:cubicBezTo>
                    <a:pt x="148" y="650"/>
                    <a:pt x="141" y="688"/>
                    <a:pt x="156" y="682"/>
                  </a:cubicBezTo>
                  <a:cubicBezTo>
                    <a:pt x="183" y="671"/>
                    <a:pt x="204" y="610"/>
                    <a:pt x="204" y="610"/>
                  </a:cubicBezTo>
                  <a:cubicBezTo>
                    <a:pt x="200" y="594"/>
                    <a:pt x="201" y="576"/>
                    <a:pt x="192" y="562"/>
                  </a:cubicBezTo>
                  <a:cubicBezTo>
                    <a:pt x="120" y="453"/>
                    <a:pt x="183" y="620"/>
                    <a:pt x="144" y="502"/>
                  </a:cubicBezTo>
                  <a:cubicBezTo>
                    <a:pt x="149" y="353"/>
                    <a:pt x="69" y="158"/>
                    <a:pt x="228" y="118"/>
                  </a:cubicBezTo>
                  <a:cubicBezTo>
                    <a:pt x="244" y="94"/>
                    <a:pt x="260" y="70"/>
                    <a:pt x="276" y="46"/>
                  </a:cubicBezTo>
                  <a:cubicBezTo>
                    <a:pt x="283" y="35"/>
                    <a:pt x="276" y="14"/>
                    <a:pt x="264" y="10"/>
                  </a:cubicBezTo>
                  <a:cubicBezTo>
                    <a:pt x="230" y="0"/>
                    <a:pt x="192" y="10"/>
                    <a:pt x="156" y="10"/>
                  </a:cubicBezTo>
                  <a:close/>
                </a:path>
              </a:pathLst>
            </a:custGeom>
            <a:solidFill>
              <a:srgbClr val="CC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8934" name="Freeform 11"/>
            <p:cNvSpPr>
              <a:spLocks/>
            </p:cNvSpPr>
            <p:nvPr/>
          </p:nvSpPr>
          <p:spPr bwMode="auto">
            <a:xfrm>
              <a:off x="1920" y="1038"/>
              <a:ext cx="709" cy="319"/>
            </a:xfrm>
            <a:custGeom>
              <a:avLst/>
              <a:gdLst>
                <a:gd name="T0" fmla="*/ 96 w 709"/>
                <a:gd name="T1" fmla="*/ 30 h 319"/>
                <a:gd name="T2" fmla="*/ 0 w 709"/>
                <a:gd name="T3" fmla="*/ 90 h 319"/>
                <a:gd name="T4" fmla="*/ 204 w 709"/>
                <a:gd name="T5" fmla="*/ 162 h 319"/>
                <a:gd name="T6" fmla="*/ 516 w 709"/>
                <a:gd name="T7" fmla="*/ 222 h 319"/>
                <a:gd name="T8" fmla="*/ 612 w 709"/>
                <a:gd name="T9" fmla="*/ 318 h 319"/>
                <a:gd name="T10" fmla="*/ 660 w 709"/>
                <a:gd name="T11" fmla="*/ 186 h 319"/>
                <a:gd name="T12" fmla="*/ 576 w 709"/>
                <a:gd name="T13" fmla="*/ 162 h 319"/>
                <a:gd name="T14" fmla="*/ 408 w 709"/>
                <a:gd name="T15" fmla="*/ 102 h 319"/>
                <a:gd name="T16" fmla="*/ 204 w 709"/>
                <a:gd name="T17" fmla="*/ 66 h 319"/>
                <a:gd name="T18" fmla="*/ 168 w 709"/>
                <a:gd name="T19" fmla="*/ 54 h 319"/>
                <a:gd name="T20" fmla="*/ 132 w 709"/>
                <a:gd name="T21" fmla="*/ 30 h 319"/>
                <a:gd name="T22" fmla="*/ 96 w 709"/>
                <a:gd name="T23" fmla="*/ 30 h 3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09"/>
                <a:gd name="T37" fmla="*/ 0 h 319"/>
                <a:gd name="T38" fmla="*/ 709 w 709"/>
                <a:gd name="T39" fmla="*/ 319 h 3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09" h="319">
                  <a:moveTo>
                    <a:pt x="96" y="30"/>
                  </a:moveTo>
                  <a:cubicBezTo>
                    <a:pt x="39" y="44"/>
                    <a:pt x="19" y="32"/>
                    <a:pt x="0" y="90"/>
                  </a:cubicBezTo>
                  <a:cubicBezTo>
                    <a:pt x="48" y="163"/>
                    <a:pt x="124" y="153"/>
                    <a:pt x="204" y="162"/>
                  </a:cubicBezTo>
                  <a:cubicBezTo>
                    <a:pt x="316" y="199"/>
                    <a:pt x="393" y="212"/>
                    <a:pt x="516" y="222"/>
                  </a:cubicBezTo>
                  <a:cubicBezTo>
                    <a:pt x="551" y="257"/>
                    <a:pt x="571" y="291"/>
                    <a:pt x="612" y="318"/>
                  </a:cubicBezTo>
                  <a:cubicBezTo>
                    <a:pt x="694" y="302"/>
                    <a:pt x="709" y="319"/>
                    <a:pt x="660" y="186"/>
                  </a:cubicBezTo>
                  <a:cubicBezTo>
                    <a:pt x="658" y="182"/>
                    <a:pt x="596" y="167"/>
                    <a:pt x="576" y="162"/>
                  </a:cubicBezTo>
                  <a:cubicBezTo>
                    <a:pt x="551" y="88"/>
                    <a:pt x="487" y="110"/>
                    <a:pt x="408" y="102"/>
                  </a:cubicBezTo>
                  <a:cubicBezTo>
                    <a:pt x="340" y="79"/>
                    <a:pt x="276" y="74"/>
                    <a:pt x="204" y="66"/>
                  </a:cubicBezTo>
                  <a:cubicBezTo>
                    <a:pt x="192" y="62"/>
                    <a:pt x="179" y="60"/>
                    <a:pt x="168" y="54"/>
                  </a:cubicBezTo>
                  <a:cubicBezTo>
                    <a:pt x="155" y="48"/>
                    <a:pt x="145" y="36"/>
                    <a:pt x="132" y="30"/>
                  </a:cubicBezTo>
                  <a:cubicBezTo>
                    <a:pt x="62" y="0"/>
                    <a:pt x="78" y="12"/>
                    <a:pt x="96" y="30"/>
                  </a:cubicBezTo>
                  <a:close/>
                </a:path>
              </a:pathLst>
            </a:custGeom>
            <a:solidFill>
              <a:srgbClr val="CC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8935" name="Freeform 12"/>
            <p:cNvSpPr>
              <a:spLocks/>
            </p:cNvSpPr>
            <p:nvPr/>
          </p:nvSpPr>
          <p:spPr bwMode="auto">
            <a:xfrm>
              <a:off x="1764" y="1802"/>
              <a:ext cx="722" cy="240"/>
            </a:xfrm>
            <a:custGeom>
              <a:avLst/>
              <a:gdLst>
                <a:gd name="T0" fmla="*/ 168 w 722"/>
                <a:gd name="T1" fmla="*/ 10 h 240"/>
                <a:gd name="T2" fmla="*/ 0 w 722"/>
                <a:gd name="T3" fmla="*/ 82 h 240"/>
                <a:gd name="T4" fmla="*/ 12 w 722"/>
                <a:gd name="T5" fmla="*/ 118 h 240"/>
                <a:gd name="T6" fmla="*/ 84 w 722"/>
                <a:gd name="T7" fmla="*/ 142 h 240"/>
                <a:gd name="T8" fmla="*/ 120 w 722"/>
                <a:gd name="T9" fmla="*/ 166 h 240"/>
                <a:gd name="T10" fmla="*/ 228 w 722"/>
                <a:gd name="T11" fmla="*/ 202 h 240"/>
                <a:gd name="T12" fmla="*/ 300 w 722"/>
                <a:gd name="T13" fmla="*/ 226 h 240"/>
                <a:gd name="T14" fmla="*/ 336 w 722"/>
                <a:gd name="T15" fmla="*/ 238 h 240"/>
                <a:gd name="T16" fmla="*/ 516 w 722"/>
                <a:gd name="T17" fmla="*/ 226 h 240"/>
                <a:gd name="T18" fmla="*/ 588 w 722"/>
                <a:gd name="T19" fmla="*/ 178 h 240"/>
                <a:gd name="T20" fmla="*/ 648 w 722"/>
                <a:gd name="T21" fmla="*/ 70 h 240"/>
                <a:gd name="T22" fmla="*/ 672 w 722"/>
                <a:gd name="T23" fmla="*/ 34 h 240"/>
                <a:gd name="T24" fmla="*/ 708 w 722"/>
                <a:gd name="T25" fmla="*/ 10 h 240"/>
                <a:gd name="T26" fmla="*/ 588 w 722"/>
                <a:gd name="T27" fmla="*/ 22 h 240"/>
                <a:gd name="T28" fmla="*/ 528 w 722"/>
                <a:gd name="T29" fmla="*/ 106 h 240"/>
                <a:gd name="T30" fmla="*/ 492 w 722"/>
                <a:gd name="T31" fmla="*/ 142 h 240"/>
                <a:gd name="T32" fmla="*/ 180 w 722"/>
                <a:gd name="T33" fmla="*/ 106 h 240"/>
                <a:gd name="T34" fmla="*/ 168 w 722"/>
                <a:gd name="T35" fmla="*/ 10 h 2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2"/>
                <a:gd name="T55" fmla="*/ 0 h 240"/>
                <a:gd name="T56" fmla="*/ 722 w 722"/>
                <a:gd name="T57" fmla="*/ 240 h 2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2" h="240">
                  <a:moveTo>
                    <a:pt x="168" y="10"/>
                  </a:moveTo>
                  <a:cubicBezTo>
                    <a:pt x="81" y="19"/>
                    <a:pt x="27" y="0"/>
                    <a:pt x="0" y="82"/>
                  </a:cubicBezTo>
                  <a:cubicBezTo>
                    <a:pt x="4" y="94"/>
                    <a:pt x="2" y="111"/>
                    <a:pt x="12" y="118"/>
                  </a:cubicBezTo>
                  <a:cubicBezTo>
                    <a:pt x="33" y="133"/>
                    <a:pt x="60" y="134"/>
                    <a:pt x="84" y="142"/>
                  </a:cubicBezTo>
                  <a:cubicBezTo>
                    <a:pt x="98" y="147"/>
                    <a:pt x="107" y="160"/>
                    <a:pt x="120" y="166"/>
                  </a:cubicBezTo>
                  <a:cubicBezTo>
                    <a:pt x="120" y="166"/>
                    <a:pt x="210" y="196"/>
                    <a:pt x="228" y="202"/>
                  </a:cubicBezTo>
                  <a:cubicBezTo>
                    <a:pt x="252" y="210"/>
                    <a:pt x="276" y="218"/>
                    <a:pt x="300" y="226"/>
                  </a:cubicBezTo>
                  <a:cubicBezTo>
                    <a:pt x="312" y="230"/>
                    <a:pt x="336" y="238"/>
                    <a:pt x="336" y="238"/>
                  </a:cubicBezTo>
                  <a:cubicBezTo>
                    <a:pt x="396" y="234"/>
                    <a:pt x="458" y="240"/>
                    <a:pt x="516" y="226"/>
                  </a:cubicBezTo>
                  <a:cubicBezTo>
                    <a:pt x="544" y="219"/>
                    <a:pt x="588" y="178"/>
                    <a:pt x="588" y="178"/>
                  </a:cubicBezTo>
                  <a:cubicBezTo>
                    <a:pt x="609" y="115"/>
                    <a:pt x="593" y="153"/>
                    <a:pt x="648" y="70"/>
                  </a:cubicBezTo>
                  <a:cubicBezTo>
                    <a:pt x="656" y="58"/>
                    <a:pt x="664" y="46"/>
                    <a:pt x="672" y="34"/>
                  </a:cubicBezTo>
                  <a:cubicBezTo>
                    <a:pt x="680" y="22"/>
                    <a:pt x="722" y="12"/>
                    <a:pt x="708" y="10"/>
                  </a:cubicBezTo>
                  <a:cubicBezTo>
                    <a:pt x="668" y="4"/>
                    <a:pt x="628" y="18"/>
                    <a:pt x="588" y="22"/>
                  </a:cubicBezTo>
                  <a:cubicBezTo>
                    <a:pt x="560" y="106"/>
                    <a:pt x="588" y="86"/>
                    <a:pt x="528" y="106"/>
                  </a:cubicBezTo>
                  <a:cubicBezTo>
                    <a:pt x="516" y="118"/>
                    <a:pt x="509" y="140"/>
                    <a:pt x="492" y="142"/>
                  </a:cubicBezTo>
                  <a:cubicBezTo>
                    <a:pt x="393" y="153"/>
                    <a:pt x="278" y="126"/>
                    <a:pt x="180" y="106"/>
                  </a:cubicBezTo>
                  <a:cubicBezTo>
                    <a:pt x="119" y="66"/>
                    <a:pt x="116" y="62"/>
                    <a:pt x="168" y="10"/>
                  </a:cubicBezTo>
                  <a:close/>
                </a:path>
              </a:pathLst>
            </a:custGeom>
            <a:solidFill>
              <a:srgbClr val="CC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8936" name="Freeform 13"/>
            <p:cNvSpPr>
              <a:spLocks/>
            </p:cNvSpPr>
            <p:nvPr/>
          </p:nvSpPr>
          <p:spPr bwMode="auto">
            <a:xfrm>
              <a:off x="2411" y="1392"/>
              <a:ext cx="229" cy="376"/>
            </a:xfrm>
            <a:custGeom>
              <a:avLst/>
              <a:gdLst>
                <a:gd name="T0" fmla="*/ 145 w 229"/>
                <a:gd name="T1" fmla="*/ 0 h 376"/>
                <a:gd name="T2" fmla="*/ 229 w 229"/>
                <a:gd name="T3" fmla="*/ 120 h 376"/>
                <a:gd name="T4" fmla="*/ 121 w 229"/>
                <a:gd name="T5" fmla="*/ 372 h 376"/>
                <a:gd name="T6" fmla="*/ 13 w 229"/>
                <a:gd name="T7" fmla="*/ 360 h 376"/>
                <a:gd name="T8" fmla="*/ 49 w 229"/>
                <a:gd name="T9" fmla="*/ 336 h 376"/>
                <a:gd name="T10" fmla="*/ 73 w 229"/>
                <a:gd name="T11" fmla="*/ 264 h 376"/>
                <a:gd name="T12" fmla="*/ 109 w 229"/>
                <a:gd name="T13" fmla="*/ 192 h 376"/>
                <a:gd name="T14" fmla="*/ 145 w 229"/>
                <a:gd name="T15" fmla="*/ 0 h 3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9"/>
                <a:gd name="T25" fmla="*/ 0 h 376"/>
                <a:gd name="T26" fmla="*/ 229 w 229"/>
                <a:gd name="T27" fmla="*/ 376 h 37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9" h="376">
                  <a:moveTo>
                    <a:pt x="145" y="0"/>
                  </a:moveTo>
                  <a:cubicBezTo>
                    <a:pt x="207" y="21"/>
                    <a:pt x="208" y="58"/>
                    <a:pt x="229" y="120"/>
                  </a:cubicBezTo>
                  <a:cubicBezTo>
                    <a:pt x="214" y="207"/>
                    <a:pt x="171" y="298"/>
                    <a:pt x="121" y="372"/>
                  </a:cubicBezTo>
                  <a:cubicBezTo>
                    <a:pt x="85" y="368"/>
                    <a:pt x="45" y="376"/>
                    <a:pt x="13" y="360"/>
                  </a:cubicBezTo>
                  <a:cubicBezTo>
                    <a:pt x="0" y="354"/>
                    <a:pt x="41" y="348"/>
                    <a:pt x="49" y="336"/>
                  </a:cubicBezTo>
                  <a:cubicBezTo>
                    <a:pt x="62" y="315"/>
                    <a:pt x="65" y="288"/>
                    <a:pt x="73" y="264"/>
                  </a:cubicBezTo>
                  <a:cubicBezTo>
                    <a:pt x="81" y="239"/>
                    <a:pt x="101" y="217"/>
                    <a:pt x="109" y="192"/>
                  </a:cubicBezTo>
                  <a:cubicBezTo>
                    <a:pt x="117" y="125"/>
                    <a:pt x="124" y="63"/>
                    <a:pt x="145" y="0"/>
                  </a:cubicBezTo>
                  <a:close/>
                </a:path>
              </a:pathLst>
            </a:custGeom>
            <a:solidFill>
              <a:srgbClr val="CC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grpSp>
          <p:nvGrpSpPr>
            <p:cNvPr id="78937" name="Group 14"/>
            <p:cNvGrpSpPr>
              <a:grpSpLocks/>
            </p:cNvGrpSpPr>
            <p:nvPr/>
          </p:nvGrpSpPr>
          <p:grpSpPr bwMode="auto">
            <a:xfrm>
              <a:off x="2556" y="1224"/>
              <a:ext cx="854" cy="911"/>
              <a:chOff x="2556" y="1224"/>
              <a:chExt cx="854" cy="911"/>
            </a:xfrm>
          </p:grpSpPr>
          <p:sp>
            <p:nvSpPr>
              <p:cNvPr id="78938" name="Freeform 15"/>
              <p:cNvSpPr>
                <a:spLocks/>
              </p:cNvSpPr>
              <p:nvPr/>
            </p:nvSpPr>
            <p:spPr bwMode="auto">
              <a:xfrm>
                <a:off x="2694" y="1224"/>
                <a:ext cx="474" cy="732"/>
              </a:xfrm>
              <a:custGeom>
                <a:avLst/>
                <a:gdLst>
                  <a:gd name="T0" fmla="*/ 18 w 474"/>
                  <a:gd name="T1" fmla="*/ 0 h 732"/>
                  <a:gd name="T2" fmla="*/ 90 w 474"/>
                  <a:gd name="T3" fmla="*/ 12 h 732"/>
                  <a:gd name="T4" fmla="*/ 186 w 474"/>
                  <a:gd name="T5" fmla="*/ 96 h 732"/>
                  <a:gd name="T6" fmla="*/ 210 w 474"/>
                  <a:gd name="T7" fmla="*/ 132 h 732"/>
                  <a:gd name="T8" fmla="*/ 282 w 474"/>
                  <a:gd name="T9" fmla="*/ 180 h 732"/>
                  <a:gd name="T10" fmla="*/ 330 w 474"/>
                  <a:gd name="T11" fmla="*/ 228 h 732"/>
                  <a:gd name="T12" fmla="*/ 390 w 474"/>
                  <a:gd name="T13" fmla="*/ 276 h 732"/>
                  <a:gd name="T14" fmla="*/ 438 w 474"/>
                  <a:gd name="T15" fmla="*/ 324 h 732"/>
                  <a:gd name="T16" fmla="*/ 450 w 474"/>
                  <a:gd name="T17" fmla="*/ 360 h 732"/>
                  <a:gd name="T18" fmla="*/ 474 w 474"/>
                  <a:gd name="T19" fmla="*/ 396 h 732"/>
                  <a:gd name="T20" fmla="*/ 462 w 474"/>
                  <a:gd name="T21" fmla="*/ 540 h 732"/>
                  <a:gd name="T22" fmla="*/ 438 w 474"/>
                  <a:gd name="T23" fmla="*/ 612 h 732"/>
                  <a:gd name="T24" fmla="*/ 354 w 474"/>
                  <a:gd name="T25" fmla="*/ 636 h 732"/>
                  <a:gd name="T26" fmla="*/ 234 w 474"/>
                  <a:gd name="T27" fmla="*/ 732 h 732"/>
                  <a:gd name="T28" fmla="*/ 246 w 474"/>
                  <a:gd name="T29" fmla="*/ 588 h 732"/>
                  <a:gd name="T30" fmla="*/ 282 w 474"/>
                  <a:gd name="T31" fmla="*/ 576 h 732"/>
                  <a:gd name="T32" fmla="*/ 354 w 474"/>
                  <a:gd name="T33" fmla="*/ 528 h 732"/>
                  <a:gd name="T34" fmla="*/ 342 w 474"/>
                  <a:gd name="T35" fmla="*/ 444 h 732"/>
                  <a:gd name="T36" fmla="*/ 330 w 474"/>
                  <a:gd name="T37" fmla="*/ 384 h 732"/>
                  <a:gd name="T38" fmla="*/ 258 w 474"/>
                  <a:gd name="T39" fmla="*/ 372 h 732"/>
                  <a:gd name="T40" fmla="*/ 174 w 474"/>
                  <a:gd name="T41" fmla="*/ 300 h 732"/>
                  <a:gd name="T42" fmla="*/ 102 w 474"/>
                  <a:gd name="T43" fmla="*/ 156 h 732"/>
                  <a:gd name="T44" fmla="*/ 30 w 474"/>
                  <a:gd name="T45" fmla="*/ 132 h 732"/>
                  <a:gd name="T46" fmla="*/ 18 w 474"/>
                  <a:gd name="T47" fmla="*/ 0 h 73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74"/>
                  <a:gd name="T73" fmla="*/ 0 h 732"/>
                  <a:gd name="T74" fmla="*/ 474 w 474"/>
                  <a:gd name="T75" fmla="*/ 732 h 73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74" h="732">
                    <a:moveTo>
                      <a:pt x="18" y="0"/>
                    </a:moveTo>
                    <a:cubicBezTo>
                      <a:pt x="42" y="4"/>
                      <a:pt x="67" y="4"/>
                      <a:pt x="90" y="12"/>
                    </a:cubicBezTo>
                    <a:cubicBezTo>
                      <a:pt x="127" y="24"/>
                      <a:pt x="148" y="71"/>
                      <a:pt x="186" y="96"/>
                    </a:cubicBezTo>
                    <a:cubicBezTo>
                      <a:pt x="194" y="108"/>
                      <a:pt x="199" y="123"/>
                      <a:pt x="210" y="132"/>
                    </a:cubicBezTo>
                    <a:cubicBezTo>
                      <a:pt x="232" y="151"/>
                      <a:pt x="282" y="180"/>
                      <a:pt x="282" y="180"/>
                    </a:cubicBezTo>
                    <a:cubicBezTo>
                      <a:pt x="308" y="259"/>
                      <a:pt x="272" y="181"/>
                      <a:pt x="330" y="228"/>
                    </a:cubicBezTo>
                    <a:cubicBezTo>
                      <a:pt x="408" y="290"/>
                      <a:pt x="300" y="246"/>
                      <a:pt x="390" y="276"/>
                    </a:cubicBezTo>
                    <a:cubicBezTo>
                      <a:pt x="422" y="372"/>
                      <a:pt x="374" y="260"/>
                      <a:pt x="438" y="324"/>
                    </a:cubicBezTo>
                    <a:cubicBezTo>
                      <a:pt x="447" y="333"/>
                      <a:pt x="444" y="349"/>
                      <a:pt x="450" y="360"/>
                    </a:cubicBezTo>
                    <a:cubicBezTo>
                      <a:pt x="456" y="373"/>
                      <a:pt x="466" y="384"/>
                      <a:pt x="474" y="396"/>
                    </a:cubicBezTo>
                    <a:cubicBezTo>
                      <a:pt x="470" y="444"/>
                      <a:pt x="470" y="492"/>
                      <a:pt x="462" y="540"/>
                    </a:cubicBezTo>
                    <a:cubicBezTo>
                      <a:pt x="458" y="565"/>
                      <a:pt x="463" y="606"/>
                      <a:pt x="438" y="612"/>
                    </a:cubicBezTo>
                    <a:cubicBezTo>
                      <a:pt x="378" y="627"/>
                      <a:pt x="406" y="619"/>
                      <a:pt x="354" y="636"/>
                    </a:cubicBezTo>
                    <a:cubicBezTo>
                      <a:pt x="332" y="703"/>
                      <a:pt x="288" y="696"/>
                      <a:pt x="234" y="732"/>
                    </a:cubicBezTo>
                    <a:cubicBezTo>
                      <a:pt x="222" y="696"/>
                      <a:pt x="218" y="616"/>
                      <a:pt x="246" y="588"/>
                    </a:cubicBezTo>
                    <a:cubicBezTo>
                      <a:pt x="255" y="579"/>
                      <a:pt x="271" y="582"/>
                      <a:pt x="282" y="576"/>
                    </a:cubicBezTo>
                    <a:cubicBezTo>
                      <a:pt x="307" y="562"/>
                      <a:pt x="354" y="528"/>
                      <a:pt x="354" y="528"/>
                    </a:cubicBezTo>
                    <a:cubicBezTo>
                      <a:pt x="350" y="500"/>
                      <a:pt x="347" y="472"/>
                      <a:pt x="342" y="444"/>
                    </a:cubicBezTo>
                    <a:cubicBezTo>
                      <a:pt x="339" y="424"/>
                      <a:pt x="345" y="397"/>
                      <a:pt x="330" y="384"/>
                    </a:cubicBezTo>
                    <a:cubicBezTo>
                      <a:pt x="312" y="368"/>
                      <a:pt x="282" y="376"/>
                      <a:pt x="258" y="372"/>
                    </a:cubicBezTo>
                    <a:cubicBezTo>
                      <a:pt x="239" y="314"/>
                      <a:pt x="225" y="334"/>
                      <a:pt x="174" y="300"/>
                    </a:cubicBezTo>
                    <a:cubicBezTo>
                      <a:pt x="112" y="207"/>
                      <a:pt x="135" y="255"/>
                      <a:pt x="102" y="156"/>
                    </a:cubicBezTo>
                    <a:cubicBezTo>
                      <a:pt x="94" y="132"/>
                      <a:pt x="30" y="132"/>
                      <a:pt x="30" y="132"/>
                    </a:cubicBezTo>
                    <a:cubicBezTo>
                      <a:pt x="0" y="41"/>
                      <a:pt x="1" y="85"/>
                      <a:pt x="18" y="0"/>
                    </a:cubicBezTo>
                    <a:close/>
                  </a:path>
                </a:pathLst>
              </a:custGeom>
              <a:solidFill>
                <a:srgbClr val="CC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8939" name="Freeform 16"/>
              <p:cNvSpPr>
                <a:spLocks/>
              </p:cNvSpPr>
              <p:nvPr/>
            </p:nvSpPr>
            <p:spPr bwMode="auto">
              <a:xfrm>
                <a:off x="2556" y="1696"/>
                <a:ext cx="854" cy="439"/>
              </a:xfrm>
              <a:custGeom>
                <a:avLst/>
                <a:gdLst>
                  <a:gd name="T0" fmla="*/ 252 w 854"/>
                  <a:gd name="T1" fmla="*/ 1 h 631"/>
                  <a:gd name="T2" fmla="*/ 0 w 854"/>
                  <a:gd name="T3" fmla="*/ 1 h 631"/>
                  <a:gd name="T4" fmla="*/ 132 w 854"/>
                  <a:gd name="T5" fmla="*/ 1 h 631"/>
                  <a:gd name="T6" fmla="*/ 168 w 854"/>
                  <a:gd name="T7" fmla="*/ 1 h 631"/>
                  <a:gd name="T8" fmla="*/ 312 w 854"/>
                  <a:gd name="T9" fmla="*/ 1 h 631"/>
                  <a:gd name="T10" fmla="*/ 480 w 854"/>
                  <a:gd name="T11" fmla="*/ 1 h 631"/>
                  <a:gd name="T12" fmla="*/ 648 w 854"/>
                  <a:gd name="T13" fmla="*/ 1 h 631"/>
                  <a:gd name="T14" fmla="*/ 672 w 854"/>
                  <a:gd name="T15" fmla="*/ 1 h 631"/>
                  <a:gd name="T16" fmla="*/ 744 w 854"/>
                  <a:gd name="T17" fmla="*/ 1 h 631"/>
                  <a:gd name="T18" fmla="*/ 804 w 854"/>
                  <a:gd name="T19" fmla="*/ 1 h 631"/>
                  <a:gd name="T20" fmla="*/ 708 w 854"/>
                  <a:gd name="T21" fmla="*/ 1 h 631"/>
                  <a:gd name="T22" fmla="*/ 672 w 854"/>
                  <a:gd name="T23" fmla="*/ 1 h 631"/>
                  <a:gd name="T24" fmla="*/ 648 w 854"/>
                  <a:gd name="T25" fmla="*/ 1 h 631"/>
                  <a:gd name="T26" fmla="*/ 612 w 854"/>
                  <a:gd name="T27" fmla="*/ 1 h 631"/>
                  <a:gd name="T28" fmla="*/ 564 w 854"/>
                  <a:gd name="T29" fmla="*/ 1 h 631"/>
                  <a:gd name="T30" fmla="*/ 492 w 854"/>
                  <a:gd name="T31" fmla="*/ 1 h 631"/>
                  <a:gd name="T32" fmla="*/ 264 w 854"/>
                  <a:gd name="T33" fmla="*/ 1 h 631"/>
                  <a:gd name="T34" fmla="*/ 192 w 854"/>
                  <a:gd name="T35" fmla="*/ 1 h 631"/>
                  <a:gd name="T36" fmla="*/ 252 w 854"/>
                  <a:gd name="T37" fmla="*/ 1 h 63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54"/>
                  <a:gd name="T58" fmla="*/ 0 h 631"/>
                  <a:gd name="T59" fmla="*/ 854 w 854"/>
                  <a:gd name="T60" fmla="*/ 631 h 63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54" h="631">
                    <a:moveTo>
                      <a:pt x="252" y="344"/>
                    </a:moveTo>
                    <a:cubicBezTo>
                      <a:pt x="142" y="271"/>
                      <a:pt x="39" y="287"/>
                      <a:pt x="0" y="404"/>
                    </a:cubicBezTo>
                    <a:cubicBezTo>
                      <a:pt x="35" y="456"/>
                      <a:pt x="78" y="461"/>
                      <a:pt x="132" y="488"/>
                    </a:cubicBezTo>
                    <a:cubicBezTo>
                      <a:pt x="145" y="494"/>
                      <a:pt x="155" y="506"/>
                      <a:pt x="168" y="512"/>
                    </a:cubicBezTo>
                    <a:cubicBezTo>
                      <a:pt x="206" y="529"/>
                      <a:pt x="276" y="536"/>
                      <a:pt x="312" y="560"/>
                    </a:cubicBezTo>
                    <a:cubicBezTo>
                      <a:pt x="365" y="596"/>
                      <a:pt x="419" y="608"/>
                      <a:pt x="480" y="620"/>
                    </a:cubicBezTo>
                    <a:cubicBezTo>
                      <a:pt x="536" y="616"/>
                      <a:pt x="597" y="631"/>
                      <a:pt x="648" y="608"/>
                    </a:cubicBezTo>
                    <a:cubicBezTo>
                      <a:pt x="671" y="598"/>
                      <a:pt x="664" y="560"/>
                      <a:pt x="672" y="536"/>
                    </a:cubicBezTo>
                    <a:cubicBezTo>
                      <a:pt x="686" y="495"/>
                      <a:pt x="730" y="469"/>
                      <a:pt x="744" y="428"/>
                    </a:cubicBezTo>
                    <a:cubicBezTo>
                      <a:pt x="766" y="361"/>
                      <a:pt x="787" y="293"/>
                      <a:pt x="804" y="224"/>
                    </a:cubicBezTo>
                    <a:cubicBezTo>
                      <a:pt x="793" y="55"/>
                      <a:pt x="854" y="0"/>
                      <a:pt x="708" y="44"/>
                    </a:cubicBezTo>
                    <a:cubicBezTo>
                      <a:pt x="694" y="48"/>
                      <a:pt x="684" y="60"/>
                      <a:pt x="672" y="68"/>
                    </a:cubicBezTo>
                    <a:cubicBezTo>
                      <a:pt x="636" y="175"/>
                      <a:pt x="687" y="14"/>
                      <a:pt x="648" y="272"/>
                    </a:cubicBezTo>
                    <a:cubicBezTo>
                      <a:pt x="648" y="272"/>
                      <a:pt x="618" y="362"/>
                      <a:pt x="612" y="380"/>
                    </a:cubicBezTo>
                    <a:cubicBezTo>
                      <a:pt x="603" y="407"/>
                      <a:pt x="591" y="443"/>
                      <a:pt x="564" y="452"/>
                    </a:cubicBezTo>
                    <a:cubicBezTo>
                      <a:pt x="540" y="460"/>
                      <a:pt x="492" y="476"/>
                      <a:pt x="492" y="476"/>
                    </a:cubicBezTo>
                    <a:cubicBezTo>
                      <a:pt x="418" y="461"/>
                      <a:pt x="331" y="450"/>
                      <a:pt x="264" y="416"/>
                    </a:cubicBezTo>
                    <a:cubicBezTo>
                      <a:pt x="171" y="369"/>
                      <a:pt x="282" y="410"/>
                      <a:pt x="192" y="380"/>
                    </a:cubicBezTo>
                    <a:cubicBezTo>
                      <a:pt x="235" y="351"/>
                      <a:pt x="215" y="362"/>
                      <a:pt x="252" y="344"/>
                    </a:cubicBezTo>
                    <a:close/>
                  </a:path>
                </a:pathLst>
              </a:custGeom>
              <a:solidFill>
                <a:srgbClr val="CC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8940" name="Freeform 17"/>
              <p:cNvSpPr>
                <a:spLocks/>
              </p:cNvSpPr>
              <p:nvPr/>
            </p:nvSpPr>
            <p:spPr bwMode="auto">
              <a:xfrm>
                <a:off x="2640" y="1497"/>
                <a:ext cx="203" cy="361"/>
              </a:xfrm>
              <a:custGeom>
                <a:avLst/>
                <a:gdLst>
                  <a:gd name="T0" fmla="*/ 96 w 203"/>
                  <a:gd name="T1" fmla="*/ 3 h 361"/>
                  <a:gd name="T2" fmla="*/ 144 w 203"/>
                  <a:gd name="T3" fmla="*/ 51 h 361"/>
                  <a:gd name="T4" fmla="*/ 168 w 203"/>
                  <a:gd name="T5" fmla="*/ 87 h 361"/>
                  <a:gd name="T6" fmla="*/ 192 w 203"/>
                  <a:gd name="T7" fmla="*/ 159 h 361"/>
                  <a:gd name="T8" fmla="*/ 0 w 203"/>
                  <a:gd name="T9" fmla="*/ 315 h 361"/>
                  <a:gd name="T10" fmla="*/ 12 w 203"/>
                  <a:gd name="T11" fmla="*/ 279 h 361"/>
                  <a:gd name="T12" fmla="*/ 84 w 203"/>
                  <a:gd name="T13" fmla="*/ 231 h 361"/>
                  <a:gd name="T14" fmla="*/ 96 w 203"/>
                  <a:gd name="T15" fmla="*/ 3 h 36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3"/>
                  <a:gd name="T25" fmla="*/ 0 h 361"/>
                  <a:gd name="T26" fmla="*/ 203 w 203"/>
                  <a:gd name="T27" fmla="*/ 361 h 36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3" h="361">
                    <a:moveTo>
                      <a:pt x="96" y="3"/>
                    </a:moveTo>
                    <a:cubicBezTo>
                      <a:pt x="154" y="22"/>
                      <a:pt x="118" y="0"/>
                      <a:pt x="144" y="51"/>
                    </a:cubicBezTo>
                    <a:cubicBezTo>
                      <a:pt x="150" y="64"/>
                      <a:pt x="162" y="74"/>
                      <a:pt x="168" y="87"/>
                    </a:cubicBezTo>
                    <a:cubicBezTo>
                      <a:pt x="178" y="110"/>
                      <a:pt x="192" y="159"/>
                      <a:pt x="192" y="159"/>
                    </a:cubicBezTo>
                    <a:cubicBezTo>
                      <a:pt x="175" y="361"/>
                      <a:pt x="203" y="332"/>
                      <a:pt x="0" y="315"/>
                    </a:cubicBezTo>
                    <a:cubicBezTo>
                      <a:pt x="4" y="303"/>
                      <a:pt x="3" y="288"/>
                      <a:pt x="12" y="279"/>
                    </a:cubicBezTo>
                    <a:cubicBezTo>
                      <a:pt x="32" y="259"/>
                      <a:pt x="84" y="231"/>
                      <a:pt x="84" y="231"/>
                    </a:cubicBezTo>
                    <a:cubicBezTo>
                      <a:pt x="107" y="161"/>
                      <a:pt x="153" y="60"/>
                      <a:pt x="96" y="3"/>
                    </a:cubicBezTo>
                    <a:close/>
                  </a:path>
                </a:pathLst>
              </a:custGeom>
              <a:solidFill>
                <a:srgbClr val="CC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78856" name="Freeform 18"/>
          <p:cNvSpPr>
            <a:spLocks noChangeAspect="1"/>
          </p:cNvSpPr>
          <p:nvPr/>
        </p:nvSpPr>
        <p:spPr bwMode="auto">
          <a:xfrm rot="16200000" flipH="1">
            <a:off x="5583237" y="2133601"/>
            <a:ext cx="542925" cy="247650"/>
          </a:xfrm>
          <a:custGeom>
            <a:avLst/>
            <a:gdLst>
              <a:gd name="T0" fmla="*/ 2147483647 w 537"/>
              <a:gd name="T1" fmla="*/ 0 h 206"/>
              <a:gd name="T2" fmla="*/ 2147483647 w 537"/>
              <a:gd name="T3" fmla="*/ 2147483647 h 206"/>
              <a:gd name="T4" fmla="*/ 2147483647 w 537"/>
              <a:gd name="T5" fmla="*/ 2147483647 h 206"/>
              <a:gd name="T6" fmla="*/ 2147483647 w 537"/>
              <a:gd name="T7" fmla="*/ 2147483647 h 206"/>
              <a:gd name="T8" fmla="*/ 2147483647 w 537"/>
              <a:gd name="T9" fmla="*/ 2147483647 h 206"/>
              <a:gd name="T10" fmla="*/ 2147483647 w 537"/>
              <a:gd name="T11" fmla="*/ 2147483647 h 206"/>
              <a:gd name="T12" fmla="*/ 2147483647 w 537"/>
              <a:gd name="T13" fmla="*/ 2147483647 h 206"/>
              <a:gd name="T14" fmla="*/ 2147483647 w 537"/>
              <a:gd name="T15" fmla="*/ 0 h 206"/>
              <a:gd name="T16" fmla="*/ 2147483647 w 537"/>
              <a:gd name="T17" fmla="*/ 2147483647 h 206"/>
              <a:gd name="T18" fmla="*/ 2147483647 w 537"/>
              <a:gd name="T19" fmla="*/ 2147483647 h 206"/>
              <a:gd name="T20" fmla="*/ 2147483647 w 537"/>
              <a:gd name="T21" fmla="*/ 0 h 20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37"/>
              <a:gd name="T34" fmla="*/ 0 h 206"/>
              <a:gd name="T35" fmla="*/ 537 w 537"/>
              <a:gd name="T36" fmla="*/ 206 h 20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37" h="206">
                <a:moveTo>
                  <a:pt x="239" y="0"/>
                </a:moveTo>
                <a:cubicBezTo>
                  <a:pt x="287" y="4"/>
                  <a:pt x="335" y="5"/>
                  <a:pt x="383" y="12"/>
                </a:cubicBezTo>
                <a:cubicBezTo>
                  <a:pt x="416" y="17"/>
                  <a:pt x="479" y="36"/>
                  <a:pt x="479" y="36"/>
                </a:cubicBezTo>
                <a:cubicBezTo>
                  <a:pt x="491" y="44"/>
                  <a:pt x="511" y="46"/>
                  <a:pt x="515" y="60"/>
                </a:cubicBezTo>
                <a:cubicBezTo>
                  <a:pt x="537" y="137"/>
                  <a:pt x="449" y="179"/>
                  <a:pt x="395" y="192"/>
                </a:cubicBezTo>
                <a:cubicBezTo>
                  <a:pt x="264" y="186"/>
                  <a:pt x="134" y="206"/>
                  <a:pt x="23" y="132"/>
                </a:cubicBezTo>
                <a:cubicBezTo>
                  <a:pt x="0" y="63"/>
                  <a:pt x="22" y="75"/>
                  <a:pt x="71" y="48"/>
                </a:cubicBezTo>
                <a:cubicBezTo>
                  <a:pt x="96" y="34"/>
                  <a:pt x="143" y="0"/>
                  <a:pt x="143" y="0"/>
                </a:cubicBezTo>
                <a:cubicBezTo>
                  <a:pt x="159" y="4"/>
                  <a:pt x="175" y="7"/>
                  <a:pt x="191" y="12"/>
                </a:cubicBezTo>
                <a:cubicBezTo>
                  <a:pt x="203" y="15"/>
                  <a:pt x="215" y="27"/>
                  <a:pt x="227" y="24"/>
                </a:cubicBezTo>
                <a:cubicBezTo>
                  <a:pt x="236" y="22"/>
                  <a:pt x="235" y="8"/>
                  <a:pt x="239" y="0"/>
                </a:cubicBezTo>
                <a:close/>
              </a:path>
            </a:pathLst>
          </a:custGeom>
          <a:solidFill>
            <a:srgbClr val="CC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857" name="Freeform 19"/>
          <p:cNvSpPr>
            <a:spLocks noChangeAspect="1"/>
          </p:cNvSpPr>
          <p:nvPr/>
        </p:nvSpPr>
        <p:spPr bwMode="auto">
          <a:xfrm rot="10800000" flipH="1">
            <a:off x="6321425" y="2036763"/>
            <a:ext cx="346075" cy="215900"/>
          </a:xfrm>
          <a:custGeom>
            <a:avLst/>
            <a:gdLst>
              <a:gd name="T0" fmla="*/ 2147483647 w 537"/>
              <a:gd name="T1" fmla="*/ 0 h 206"/>
              <a:gd name="T2" fmla="*/ 2147483647 w 537"/>
              <a:gd name="T3" fmla="*/ 2147483647 h 206"/>
              <a:gd name="T4" fmla="*/ 2147483647 w 537"/>
              <a:gd name="T5" fmla="*/ 2147483647 h 206"/>
              <a:gd name="T6" fmla="*/ 2147483647 w 537"/>
              <a:gd name="T7" fmla="*/ 2147483647 h 206"/>
              <a:gd name="T8" fmla="*/ 2147483647 w 537"/>
              <a:gd name="T9" fmla="*/ 2147483647 h 206"/>
              <a:gd name="T10" fmla="*/ 2147483647 w 537"/>
              <a:gd name="T11" fmla="*/ 2147483647 h 206"/>
              <a:gd name="T12" fmla="*/ 2147483647 w 537"/>
              <a:gd name="T13" fmla="*/ 2147483647 h 206"/>
              <a:gd name="T14" fmla="*/ 2147483647 w 537"/>
              <a:gd name="T15" fmla="*/ 0 h 206"/>
              <a:gd name="T16" fmla="*/ 2147483647 w 537"/>
              <a:gd name="T17" fmla="*/ 2147483647 h 206"/>
              <a:gd name="T18" fmla="*/ 2147483647 w 537"/>
              <a:gd name="T19" fmla="*/ 2147483647 h 206"/>
              <a:gd name="T20" fmla="*/ 2147483647 w 537"/>
              <a:gd name="T21" fmla="*/ 0 h 20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37"/>
              <a:gd name="T34" fmla="*/ 0 h 206"/>
              <a:gd name="T35" fmla="*/ 537 w 537"/>
              <a:gd name="T36" fmla="*/ 206 h 20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37" h="206">
                <a:moveTo>
                  <a:pt x="239" y="0"/>
                </a:moveTo>
                <a:cubicBezTo>
                  <a:pt x="287" y="4"/>
                  <a:pt x="335" y="5"/>
                  <a:pt x="383" y="12"/>
                </a:cubicBezTo>
                <a:cubicBezTo>
                  <a:pt x="416" y="17"/>
                  <a:pt x="479" y="36"/>
                  <a:pt x="479" y="36"/>
                </a:cubicBezTo>
                <a:cubicBezTo>
                  <a:pt x="491" y="44"/>
                  <a:pt x="511" y="46"/>
                  <a:pt x="515" y="60"/>
                </a:cubicBezTo>
                <a:cubicBezTo>
                  <a:pt x="537" y="137"/>
                  <a:pt x="449" y="179"/>
                  <a:pt x="395" y="192"/>
                </a:cubicBezTo>
                <a:cubicBezTo>
                  <a:pt x="264" y="186"/>
                  <a:pt x="134" y="206"/>
                  <a:pt x="23" y="132"/>
                </a:cubicBezTo>
                <a:cubicBezTo>
                  <a:pt x="0" y="63"/>
                  <a:pt x="22" y="75"/>
                  <a:pt x="71" y="48"/>
                </a:cubicBezTo>
                <a:cubicBezTo>
                  <a:pt x="96" y="34"/>
                  <a:pt x="143" y="0"/>
                  <a:pt x="143" y="0"/>
                </a:cubicBezTo>
                <a:cubicBezTo>
                  <a:pt x="159" y="4"/>
                  <a:pt x="175" y="7"/>
                  <a:pt x="191" y="12"/>
                </a:cubicBezTo>
                <a:cubicBezTo>
                  <a:pt x="203" y="15"/>
                  <a:pt x="215" y="27"/>
                  <a:pt x="227" y="24"/>
                </a:cubicBezTo>
                <a:cubicBezTo>
                  <a:pt x="236" y="22"/>
                  <a:pt x="235" y="8"/>
                  <a:pt x="239" y="0"/>
                </a:cubicBezTo>
                <a:close/>
              </a:path>
            </a:pathLst>
          </a:custGeom>
          <a:solidFill>
            <a:srgbClr val="CC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858" name="Freeform 20"/>
          <p:cNvSpPr>
            <a:spLocks noChangeAspect="1"/>
          </p:cNvSpPr>
          <p:nvPr/>
        </p:nvSpPr>
        <p:spPr bwMode="auto">
          <a:xfrm rot="10800000" flipH="1">
            <a:off x="7007225" y="1960563"/>
            <a:ext cx="346075" cy="215900"/>
          </a:xfrm>
          <a:custGeom>
            <a:avLst/>
            <a:gdLst>
              <a:gd name="T0" fmla="*/ 2147483647 w 537"/>
              <a:gd name="T1" fmla="*/ 0 h 206"/>
              <a:gd name="T2" fmla="*/ 2147483647 w 537"/>
              <a:gd name="T3" fmla="*/ 2147483647 h 206"/>
              <a:gd name="T4" fmla="*/ 2147483647 w 537"/>
              <a:gd name="T5" fmla="*/ 2147483647 h 206"/>
              <a:gd name="T6" fmla="*/ 2147483647 w 537"/>
              <a:gd name="T7" fmla="*/ 2147483647 h 206"/>
              <a:gd name="T8" fmla="*/ 2147483647 w 537"/>
              <a:gd name="T9" fmla="*/ 2147483647 h 206"/>
              <a:gd name="T10" fmla="*/ 2147483647 w 537"/>
              <a:gd name="T11" fmla="*/ 2147483647 h 206"/>
              <a:gd name="T12" fmla="*/ 2147483647 w 537"/>
              <a:gd name="T13" fmla="*/ 2147483647 h 206"/>
              <a:gd name="T14" fmla="*/ 2147483647 w 537"/>
              <a:gd name="T15" fmla="*/ 0 h 206"/>
              <a:gd name="T16" fmla="*/ 2147483647 w 537"/>
              <a:gd name="T17" fmla="*/ 2147483647 h 206"/>
              <a:gd name="T18" fmla="*/ 2147483647 w 537"/>
              <a:gd name="T19" fmla="*/ 2147483647 h 206"/>
              <a:gd name="T20" fmla="*/ 2147483647 w 537"/>
              <a:gd name="T21" fmla="*/ 0 h 20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37"/>
              <a:gd name="T34" fmla="*/ 0 h 206"/>
              <a:gd name="T35" fmla="*/ 537 w 537"/>
              <a:gd name="T36" fmla="*/ 206 h 20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37" h="206">
                <a:moveTo>
                  <a:pt x="239" y="0"/>
                </a:moveTo>
                <a:cubicBezTo>
                  <a:pt x="287" y="4"/>
                  <a:pt x="335" y="5"/>
                  <a:pt x="383" y="12"/>
                </a:cubicBezTo>
                <a:cubicBezTo>
                  <a:pt x="416" y="17"/>
                  <a:pt x="479" y="36"/>
                  <a:pt x="479" y="36"/>
                </a:cubicBezTo>
                <a:cubicBezTo>
                  <a:pt x="491" y="44"/>
                  <a:pt x="511" y="46"/>
                  <a:pt x="515" y="60"/>
                </a:cubicBezTo>
                <a:cubicBezTo>
                  <a:pt x="537" y="137"/>
                  <a:pt x="449" y="179"/>
                  <a:pt x="395" y="192"/>
                </a:cubicBezTo>
                <a:cubicBezTo>
                  <a:pt x="264" y="186"/>
                  <a:pt x="134" y="206"/>
                  <a:pt x="23" y="132"/>
                </a:cubicBezTo>
                <a:cubicBezTo>
                  <a:pt x="0" y="63"/>
                  <a:pt x="22" y="75"/>
                  <a:pt x="71" y="48"/>
                </a:cubicBezTo>
                <a:cubicBezTo>
                  <a:pt x="96" y="34"/>
                  <a:pt x="143" y="0"/>
                  <a:pt x="143" y="0"/>
                </a:cubicBezTo>
                <a:cubicBezTo>
                  <a:pt x="159" y="4"/>
                  <a:pt x="175" y="7"/>
                  <a:pt x="191" y="12"/>
                </a:cubicBezTo>
                <a:cubicBezTo>
                  <a:pt x="203" y="15"/>
                  <a:pt x="215" y="27"/>
                  <a:pt x="227" y="24"/>
                </a:cubicBezTo>
                <a:cubicBezTo>
                  <a:pt x="236" y="22"/>
                  <a:pt x="235" y="8"/>
                  <a:pt x="239" y="0"/>
                </a:cubicBezTo>
                <a:close/>
              </a:path>
            </a:pathLst>
          </a:custGeom>
          <a:solidFill>
            <a:srgbClr val="CC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859" name="Line 21"/>
          <p:cNvSpPr>
            <a:spLocks noChangeShapeType="1"/>
          </p:cNvSpPr>
          <p:nvPr/>
        </p:nvSpPr>
        <p:spPr bwMode="auto">
          <a:xfrm flipV="1">
            <a:off x="6000750" y="2152650"/>
            <a:ext cx="304800" cy="38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8860" name="Line 22"/>
          <p:cNvSpPr>
            <a:spLocks noChangeShapeType="1"/>
          </p:cNvSpPr>
          <p:nvPr/>
        </p:nvSpPr>
        <p:spPr bwMode="auto">
          <a:xfrm flipV="1">
            <a:off x="6686550" y="2095500"/>
            <a:ext cx="304800" cy="38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8861" name="Line 23"/>
          <p:cNvSpPr>
            <a:spLocks noChangeShapeType="1"/>
          </p:cNvSpPr>
          <p:nvPr/>
        </p:nvSpPr>
        <p:spPr bwMode="auto">
          <a:xfrm flipV="1">
            <a:off x="7391400" y="2019300"/>
            <a:ext cx="514350" cy="57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8862" name="Text Box 24"/>
          <p:cNvSpPr txBox="1">
            <a:spLocks noChangeArrowheads="1"/>
          </p:cNvSpPr>
          <p:nvPr/>
        </p:nvSpPr>
        <p:spPr bwMode="auto">
          <a:xfrm>
            <a:off x="7870825" y="1846263"/>
            <a:ext cx="593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it-IT" sz="1800">
                <a:latin typeface="Arial" pitchFamily="34" charset="0"/>
              </a:rPr>
              <a:t> Tg</a:t>
            </a:r>
          </a:p>
        </p:txBody>
      </p:sp>
      <p:sp>
        <p:nvSpPr>
          <p:cNvPr id="78863" name="Rectangle 25"/>
          <p:cNvSpPr>
            <a:spLocks noChangeArrowheads="1"/>
          </p:cNvSpPr>
          <p:nvPr/>
        </p:nvSpPr>
        <p:spPr bwMode="auto">
          <a:xfrm>
            <a:off x="7010400" y="2709863"/>
            <a:ext cx="647700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>
                <a:latin typeface="Arial" pitchFamily="34" charset="0"/>
              </a:rPr>
              <a:t>TPO</a:t>
            </a:r>
          </a:p>
        </p:txBody>
      </p:sp>
      <p:sp>
        <p:nvSpPr>
          <p:cNvPr id="78864" name="Text Box 26"/>
          <p:cNvSpPr txBox="1">
            <a:spLocks noChangeArrowheads="1"/>
          </p:cNvSpPr>
          <p:nvPr/>
        </p:nvSpPr>
        <p:spPr bwMode="auto">
          <a:xfrm>
            <a:off x="7858125" y="2322513"/>
            <a:ext cx="889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 Tg + </a:t>
            </a:r>
            <a:r>
              <a:rPr lang="it-IT" sz="1800">
                <a:solidFill>
                  <a:srgbClr val="DDDDDD"/>
                </a:solidFill>
                <a:latin typeface="Arial" pitchFamily="34" charset="0"/>
              </a:rPr>
              <a:t>I</a:t>
            </a:r>
            <a:r>
              <a:rPr lang="it-IT" sz="1800" baseline="30000">
                <a:solidFill>
                  <a:srgbClr val="DDDDDD"/>
                </a:solidFill>
                <a:latin typeface="Arial" pitchFamily="34" charset="0"/>
              </a:rPr>
              <a:t>-</a:t>
            </a:r>
          </a:p>
        </p:txBody>
      </p:sp>
      <p:sp>
        <p:nvSpPr>
          <p:cNvPr id="78865" name="Text Box 27"/>
          <p:cNvSpPr txBox="1">
            <a:spLocks noChangeArrowheads="1"/>
          </p:cNvSpPr>
          <p:nvPr/>
        </p:nvSpPr>
        <p:spPr bwMode="auto">
          <a:xfrm>
            <a:off x="7858125" y="3084513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 </a:t>
            </a:r>
            <a:r>
              <a:rPr lang="it-IT" sz="1800">
                <a:solidFill>
                  <a:srgbClr val="DDDDDD"/>
                </a:solidFill>
                <a:latin typeface="Arial" pitchFamily="34" charset="0"/>
              </a:rPr>
              <a:t>Tg-T4/T3</a:t>
            </a:r>
            <a:endParaRPr lang="it-IT" sz="1800" baseline="30000">
              <a:solidFill>
                <a:srgbClr val="DDDDDD"/>
              </a:solidFill>
              <a:latin typeface="Arial" pitchFamily="34" charset="0"/>
            </a:endParaRPr>
          </a:p>
        </p:txBody>
      </p:sp>
      <p:grpSp>
        <p:nvGrpSpPr>
          <p:cNvPr id="78866" name="Group 28"/>
          <p:cNvGrpSpPr>
            <a:grpSpLocks/>
          </p:cNvGrpSpPr>
          <p:nvPr/>
        </p:nvGrpSpPr>
        <p:grpSpPr bwMode="auto">
          <a:xfrm>
            <a:off x="7267575" y="3419475"/>
            <a:ext cx="1222375" cy="1268413"/>
            <a:chOff x="4626" y="2058"/>
            <a:chExt cx="770" cy="799"/>
          </a:xfrm>
        </p:grpSpPr>
        <p:grpSp>
          <p:nvGrpSpPr>
            <p:cNvPr id="78928" name="Group 29"/>
            <p:cNvGrpSpPr>
              <a:grpSpLocks/>
            </p:cNvGrpSpPr>
            <p:nvPr/>
          </p:nvGrpSpPr>
          <p:grpSpPr bwMode="auto">
            <a:xfrm>
              <a:off x="4626" y="2619"/>
              <a:ext cx="770" cy="238"/>
              <a:chOff x="4626" y="2619"/>
              <a:chExt cx="770" cy="238"/>
            </a:xfrm>
          </p:grpSpPr>
          <p:sp>
            <p:nvSpPr>
              <p:cNvPr id="78930" name="Arc 30"/>
              <p:cNvSpPr>
                <a:spLocks noChangeAspect="1"/>
              </p:cNvSpPr>
              <p:nvPr/>
            </p:nvSpPr>
            <p:spPr bwMode="auto">
              <a:xfrm flipV="1">
                <a:off x="5158" y="2619"/>
                <a:ext cx="238" cy="23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8931" name="Line 31"/>
              <p:cNvSpPr>
                <a:spLocks noChangeShapeType="1"/>
              </p:cNvSpPr>
              <p:nvPr/>
            </p:nvSpPr>
            <p:spPr bwMode="auto">
              <a:xfrm flipH="1">
                <a:off x="4626" y="2857"/>
                <a:ext cx="53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78929" name="Line 32"/>
            <p:cNvSpPr>
              <a:spLocks noChangeShapeType="1"/>
            </p:cNvSpPr>
            <p:nvPr/>
          </p:nvSpPr>
          <p:spPr bwMode="auto">
            <a:xfrm flipH="1" flipV="1">
              <a:off x="5396" y="2058"/>
              <a:ext cx="0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8867" name="Oval 33"/>
          <p:cNvSpPr>
            <a:spLocks noChangeArrowheads="1"/>
          </p:cNvSpPr>
          <p:nvPr/>
        </p:nvSpPr>
        <p:spPr bwMode="auto">
          <a:xfrm>
            <a:off x="6629400" y="3524250"/>
            <a:ext cx="1066800" cy="5905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>
                <a:latin typeface="Arial" pitchFamily="34" charset="0"/>
              </a:rPr>
              <a:t>Pendrin</a:t>
            </a:r>
          </a:p>
        </p:txBody>
      </p:sp>
      <p:sp>
        <p:nvSpPr>
          <p:cNvPr id="78868" name="Line 34"/>
          <p:cNvSpPr>
            <a:spLocks noChangeShapeType="1"/>
          </p:cNvSpPr>
          <p:nvPr/>
        </p:nvSpPr>
        <p:spPr bwMode="auto">
          <a:xfrm>
            <a:off x="6276975" y="3514725"/>
            <a:ext cx="1504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8869" name="Line 35"/>
          <p:cNvSpPr>
            <a:spLocks noChangeShapeType="1"/>
          </p:cNvSpPr>
          <p:nvPr/>
        </p:nvSpPr>
        <p:spPr bwMode="auto">
          <a:xfrm>
            <a:off x="6276975" y="4129088"/>
            <a:ext cx="1504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8870" name="Text Box 36"/>
          <p:cNvSpPr txBox="1">
            <a:spLocks noChangeArrowheads="1"/>
          </p:cNvSpPr>
          <p:nvPr/>
        </p:nvSpPr>
        <p:spPr bwMode="auto">
          <a:xfrm>
            <a:off x="6000750" y="333216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solidFill>
                  <a:srgbClr val="DDDDDD"/>
                </a:solidFill>
                <a:latin typeface="Arial" pitchFamily="34" charset="0"/>
              </a:rPr>
              <a:t>I</a:t>
            </a:r>
            <a:r>
              <a:rPr lang="it-IT" sz="1800" baseline="30000">
                <a:solidFill>
                  <a:srgbClr val="DDDDDD"/>
                </a:solidFill>
                <a:latin typeface="Arial" pitchFamily="34" charset="0"/>
              </a:rPr>
              <a:t>-</a:t>
            </a:r>
          </a:p>
        </p:txBody>
      </p:sp>
      <p:sp>
        <p:nvSpPr>
          <p:cNvPr id="78871" name="Text Box 37"/>
          <p:cNvSpPr txBox="1">
            <a:spLocks noChangeArrowheads="1"/>
          </p:cNvSpPr>
          <p:nvPr/>
        </p:nvSpPr>
        <p:spPr bwMode="auto">
          <a:xfrm>
            <a:off x="6000750" y="3946525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solidFill>
                  <a:srgbClr val="DDDDDD"/>
                </a:solidFill>
                <a:latin typeface="Arial" pitchFamily="34" charset="0"/>
              </a:rPr>
              <a:t>I</a:t>
            </a:r>
            <a:r>
              <a:rPr lang="it-IT" sz="1800" baseline="30000">
                <a:solidFill>
                  <a:srgbClr val="DDDDDD"/>
                </a:solidFill>
                <a:latin typeface="Arial" pitchFamily="34" charset="0"/>
              </a:rPr>
              <a:t>-</a:t>
            </a:r>
          </a:p>
        </p:txBody>
      </p:sp>
      <p:sp>
        <p:nvSpPr>
          <p:cNvPr id="78872" name="Text Box 38"/>
          <p:cNvSpPr txBox="1">
            <a:spLocks noChangeArrowheads="1"/>
          </p:cNvSpPr>
          <p:nvPr/>
        </p:nvSpPr>
        <p:spPr bwMode="auto">
          <a:xfrm>
            <a:off x="7743825" y="3946525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solidFill>
                  <a:srgbClr val="DDDDDD"/>
                </a:solidFill>
                <a:latin typeface="Arial" pitchFamily="34" charset="0"/>
              </a:rPr>
              <a:t>I</a:t>
            </a:r>
            <a:r>
              <a:rPr lang="it-IT" sz="1800" baseline="30000">
                <a:solidFill>
                  <a:srgbClr val="DDDDDD"/>
                </a:solidFill>
                <a:latin typeface="Arial" pitchFamily="34" charset="0"/>
              </a:rPr>
              <a:t>-</a:t>
            </a:r>
          </a:p>
        </p:txBody>
      </p:sp>
      <p:sp>
        <p:nvSpPr>
          <p:cNvPr id="78873" name="Text Box 39"/>
          <p:cNvSpPr txBox="1">
            <a:spLocks noChangeArrowheads="1"/>
          </p:cNvSpPr>
          <p:nvPr/>
        </p:nvSpPr>
        <p:spPr bwMode="auto">
          <a:xfrm>
            <a:off x="7743825" y="333216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solidFill>
                  <a:srgbClr val="DDDDDD"/>
                </a:solidFill>
                <a:latin typeface="Arial" pitchFamily="34" charset="0"/>
              </a:rPr>
              <a:t>I</a:t>
            </a:r>
            <a:r>
              <a:rPr lang="it-IT" sz="1800" baseline="30000">
                <a:solidFill>
                  <a:srgbClr val="DDDDDD"/>
                </a:solidFill>
                <a:latin typeface="Arial" pitchFamily="34" charset="0"/>
              </a:rPr>
              <a:t>-</a:t>
            </a:r>
          </a:p>
        </p:txBody>
      </p:sp>
      <p:sp>
        <p:nvSpPr>
          <p:cNvPr id="78874" name="Oval 40"/>
          <p:cNvSpPr>
            <a:spLocks noChangeArrowheads="1"/>
          </p:cNvSpPr>
          <p:nvPr/>
        </p:nvSpPr>
        <p:spPr bwMode="auto">
          <a:xfrm>
            <a:off x="6019800" y="4514850"/>
            <a:ext cx="400050" cy="36195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>
                <a:latin typeface="Arial" pitchFamily="34" charset="0"/>
              </a:rPr>
              <a:t>Tg</a:t>
            </a:r>
          </a:p>
        </p:txBody>
      </p:sp>
      <p:sp>
        <p:nvSpPr>
          <p:cNvPr id="78875" name="Line 41"/>
          <p:cNvSpPr>
            <a:spLocks noChangeShapeType="1"/>
          </p:cNvSpPr>
          <p:nvPr/>
        </p:nvSpPr>
        <p:spPr bwMode="auto">
          <a:xfrm flipH="1">
            <a:off x="6496050" y="4691063"/>
            <a:ext cx="361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8876" name="Line 42"/>
          <p:cNvSpPr>
            <a:spLocks noChangeShapeType="1"/>
          </p:cNvSpPr>
          <p:nvPr/>
        </p:nvSpPr>
        <p:spPr bwMode="auto">
          <a:xfrm flipH="1">
            <a:off x="5988050" y="4851400"/>
            <a:ext cx="114300" cy="8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877" name="Line 43"/>
          <p:cNvSpPr>
            <a:spLocks noChangeShapeType="1"/>
          </p:cNvSpPr>
          <p:nvPr/>
        </p:nvSpPr>
        <p:spPr bwMode="auto">
          <a:xfrm flipH="1" flipV="1">
            <a:off x="6330950" y="4838700"/>
            <a:ext cx="114300" cy="8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878" name="Text Box 44"/>
          <p:cNvSpPr txBox="1">
            <a:spLocks noChangeArrowheads="1"/>
          </p:cNvSpPr>
          <p:nvPr/>
        </p:nvSpPr>
        <p:spPr bwMode="auto">
          <a:xfrm>
            <a:off x="5743575" y="4849813"/>
            <a:ext cx="45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T4</a:t>
            </a:r>
          </a:p>
        </p:txBody>
      </p:sp>
      <p:sp>
        <p:nvSpPr>
          <p:cNvPr id="78879" name="Text Box 45"/>
          <p:cNvSpPr txBox="1">
            <a:spLocks noChangeArrowheads="1"/>
          </p:cNvSpPr>
          <p:nvPr/>
        </p:nvSpPr>
        <p:spPr bwMode="auto">
          <a:xfrm>
            <a:off x="6226175" y="4849813"/>
            <a:ext cx="45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T3</a:t>
            </a:r>
          </a:p>
        </p:txBody>
      </p:sp>
      <p:sp>
        <p:nvSpPr>
          <p:cNvPr id="78880" name="Line 46"/>
          <p:cNvSpPr>
            <a:spLocks noChangeShapeType="1"/>
          </p:cNvSpPr>
          <p:nvPr/>
        </p:nvSpPr>
        <p:spPr bwMode="auto">
          <a:xfrm flipH="1">
            <a:off x="5353050" y="4691063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8881" name="Text Box 47"/>
          <p:cNvSpPr txBox="1">
            <a:spLocks noChangeArrowheads="1"/>
          </p:cNvSpPr>
          <p:nvPr/>
        </p:nvSpPr>
        <p:spPr bwMode="auto">
          <a:xfrm>
            <a:off x="4311650" y="4362450"/>
            <a:ext cx="1073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800">
                <a:latin typeface="Arial" pitchFamily="34" charset="0"/>
              </a:rPr>
              <a:t>MIT, DIT</a:t>
            </a:r>
          </a:p>
          <a:p>
            <a:pPr algn="ctr"/>
            <a:r>
              <a:rPr lang="it-IT" sz="1800">
                <a:latin typeface="Arial" pitchFamily="34" charset="0"/>
              </a:rPr>
              <a:t>T3 + T4</a:t>
            </a:r>
          </a:p>
        </p:txBody>
      </p:sp>
      <p:sp>
        <p:nvSpPr>
          <p:cNvPr id="78882" name="Arc 48"/>
          <p:cNvSpPr>
            <a:spLocks noChangeAspect="1"/>
          </p:cNvSpPr>
          <p:nvPr/>
        </p:nvSpPr>
        <p:spPr bwMode="auto">
          <a:xfrm flipH="1">
            <a:off x="4857750" y="3500438"/>
            <a:ext cx="644525" cy="58737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83" name="Line 49"/>
          <p:cNvSpPr>
            <a:spLocks noChangeShapeType="1"/>
          </p:cNvSpPr>
          <p:nvPr/>
        </p:nvSpPr>
        <p:spPr bwMode="auto">
          <a:xfrm>
            <a:off x="4857750" y="4073525"/>
            <a:ext cx="0" cy="342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8884" name="Line 50"/>
          <p:cNvSpPr>
            <a:spLocks noChangeShapeType="1"/>
          </p:cNvSpPr>
          <p:nvPr/>
        </p:nvSpPr>
        <p:spPr bwMode="auto">
          <a:xfrm>
            <a:off x="5486400" y="3498850"/>
            <a:ext cx="520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8885" name="Oval 51"/>
          <p:cNvSpPr>
            <a:spLocks noChangeArrowheads="1"/>
          </p:cNvSpPr>
          <p:nvPr/>
        </p:nvSpPr>
        <p:spPr bwMode="auto">
          <a:xfrm>
            <a:off x="1143000" y="3321050"/>
            <a:ext cx="647700" cy="5905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>
                <a:solidFill>
                  <a:schemeClr val="bg1"/>
                </a:solidFill>
                <a:latin typeface="Arial" pitchFamily="34" charset="0"/>
              </a:rPr>
              <a:t>NIS</a:t>
            </a:r>
          </a:p>
        </p:txBody>
      </p:sp>
      <p:sp>
        <p:nvSpPr>
          <p:cNvPr id="78886" name="Line 52"/>
          <p:cNvSpPr>
            <a:spLocks noChangeShapeType="1"/>
          </p:cNvSpPr>
          <p:nvPr/>
        </p:nvSpPr>
        <p:spPr bwMode="auto">
          <a:xfrm>
            <a:off x="714375" y="3311525"/>
            <a:ext cx="1504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8887" name="Line 53"/>
          <p:cNvSpPr>
            <a:spLocks noChangeShapeType="1"/>
          </p:cNvSpPr>
          <p:nvPr/>
        </p:nvSpPr>
        <p:spPr bwMode="auto">
          <a:xfrm>
            <a:off x="714375" y="3921125"/>
            <a:ext cx="1504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8888" name="Text Box 54"/>
          <p:cNvSpPr txBox="1">
            <a:spLocks noChangeArrowheads="1"/>
          </p:cNvSpPr>
          <p:nvPr/>
        </p:nvSpPr>
        <p:spPr bwMode="auto">
          <a:xfrm>
            <a:off x="209550" y="311626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Na</a:t>
            </a:r>
            <a:r>
              <a:rPr lang="it-IT" sz="1800" baseline="30000">
                <a:latin typeface="Arial" pitchFamily="34" charset="0"/>
              </a:rPr>
              <a:t>+</a:t>
            </a:r>
          </a:p>
        </p:txBody>
      </p:sp>
      <p:sp>
        <p:nvSpPr>
          <p:cNvPr id="78889" name="Text Box 55"/>
          <p:cNvSpPr txBox="1">
            <a:spLocks noChangeArrowheads="1"/>
          </p:cNvSpPr>
          <p:nvPr/>
        </p:nvSpPr>
        <p:spPr bwMode="auto">
          <a:xfrm>
            <a:off x="69850" y="3746500"/>
            <a:ext cx="696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b="1">
                <a:solidFill>
                  <a:srgbClr val="FF0000"/>
                </a:solidFill>
                <a:latin typeface="Arial" pitchFamily="34" charset="0"/>
              </a:rPr>
              <a:t>SCn</a:t>
            </a:r>
            <a:r>
              <a:rPr lang="it-IT" sz="1800" b="1" baseline="30000">
                <a:solidFill>
                  <a:srgbClr val="FF0000"/>
                </a:solidFill>
                <a:latin typeface="Arial" pitchFamily="34" charset="0"/>
              </a:rPr>
              <a:t>-</a:t>
            </a:r>
          </a:p>
        </p:txBody>
      </p:sp>
      <p:sp>
        <p:nvSpPr>
          <p:cNvPr id="78890" name="Text Box 57"/>
          <p:cNvSpPr txBox="1">
            <a:spLocks noChangeArrowheads="1"/>
          </p:cNvSpPr>
          <p:nvPr/>
        </p:nvSpPr>
        <p:spPr bwMode="auto">
          <a:xfrm>
            <a:off x="2181225" y="312896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Na</a:t>
            </a:r>
            <a:r>
              <a:rPr lang="it-IT" sz="1800" baseline="30000">
                <a:latin typeface="Arial" pitchFamily="34" charset="0"/>
              </a:rPr>
              <a:t>+</a:t>
            </a:r>
          </a:p>
        </p:txBody>
      </p:sp>
      <p:sp>
        <p:nvSpPr>
          <p:cNvPr id="78891" name="Oval 58"/>
          <p:cNvSpPr>
            <a:spLocks noChangeArrowheads="1"/>
          </p:cNvSpPr>
          <p:nvPr/>
        </p:nvSpPr>
        <p:spPr bwMode="auto">
          <a:xfrm>
            <a:off x="1009650" y="4433888"/>
            <a:ext cx="914400" cy="38893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>
                <a:latin typeface="Arial" pitchFamily="34" charset="0"/>
              </a:rPr>
              <a:t>TSHR</a:t>
            </a:r>
          </a:p>
        </p:txBody>
      </p:sp>
      <p:sp>
        <p:nvSpPr>
          <p:cNvPr id="78892" name="Oval 59"/>
          <p:cNvSpPr>
            <a:spLocks noChangeArrowheads="1"/>
          </p:cNvSpPr>
          <p:nvPr/>
        </p:nvSpPr>
        <p:spPr bwMode="auto">
          <a:xfrm>
            <a:off x="946150" y="4489450"/>
            <a:ext cx="177800" cy="279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893" name="Text Box 60"/>
          <p:cNvSpPr txBox="1">
            <a:spLocks noChangeArrowheads="1"/>
          </p:cNvSpPr>
          <p:nvPr/>
        </p:nvSpPr>
        <p:spPr bwMode="auto">
          <a:xfrm>
            <a:off x="320675" y="44465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TSH</a:t>
            </a:r>
          </a:p>
        </p:txBody>
      </p:sp>
      <p:sp>
        <p:nvSpPr>
          <p:cNvPr id="78894" name="Line 61"/>
          <p:cNvSpPr>
            <a:spLocks noChangeShapeType="1"/>
          </p:cNvSpPr>
          <p:nvPr/>
        </p:nvSpPr>
        <p:spPr bwMode="auto">
          <a:xfrm>
            <a:off x="714375" y="2346325"/>
            <a:ext cx="1504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8895" name="Line 62"/>
          <p:cNvSpPr>
            <a:spLocks noChangeShapeType="1"/>
          </p:cNvSpPr>
          <p:nvPr/>
        </p:nvSpPr>
        <p:spPr bwMode="auto">
          <a:xfrm>
            <a:off x="714375" y="2965450"/>
            <a:ext cx="1504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896" name="Text Box 63"/>
          <p:cNvSpPr txBox="1">
            <a:spLocks noChangeArrowheads="1"/>
          </p:cNvSpPr>
          <p:nvPr/>
        </p:nvSpPr>
        <p:spPr bwMode="auto">
          <a:xfrm>
            <a:off x="209550" y="2151063"/>
            <a:ext cx="552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2K</a:t>
            </a:r>
            <a:r>
              <a:rPr lang="it-IT" sz="1800" baseline="30000">
                <a:latin typeface="Arial" pitchFamily="34" charset="0"/>
              </a:rPr>
              <a:t>+</a:t>
            </a:r>
          </a:p>
        </p:txBody>
      </p:sp>
      <p:sp>
        <p:nvSpPr>
          <p:cNvPr id="78897" name="Text Box 64"/>
          <p:cNvSpPr txBox="1">
            <a:spLocks noChangeArrowheads="1"/>
          </p:cNvSpPr>
          <p:nvPr/>
        </p:nvSpPr>
        <p:spPr bwMode="auto">
          <a:xfrm>
            <a:off x="95250" y="2782888"/>
            <a:ext cx="69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3Na</a:t>
            </a:r>
            <a:r>
              <a:rPr lang="it-IT" sz="1800" baseline="30000">
                <a:latin typeface="Arial" pitchFamily="34" charset="0"/>
              </a:rPr>
              <a:t>+</a:t>
            </a:r>
          </a:p>
        </p:txBody>
      </p:sp>
      <p:sp>
        <p:nvSpPr>
          <p:cNvPr id="78898" name="Oval 65"/>
          <p:cNvSpPr>
            <a:spLocks noChangeArrowheads="1"/>
          </p:cNvSpPr>
          <p:nvPr/>
        </p:nvSpPr>
        <p:spPr bwMode="auto">
          <a:xfrm>
            <a:off x="977900" y="2355850"/>
            <a:ext cx="965200" cy="5905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>
                <a:latin typeface="Arial" pitchFamily="34" charset="0"/>
              </a:rPr>
              <a:t>ATPasi</a:t>
            </a:r>
          </a:p>
        </p:txBody>
      </p:sp>
      <p:sp>
        <p:nvSpPr>
          <p:cNvPr id="78899" name="Text Box 66"/>
          <p:cNvSpPr txBox="1">
            <a:spLocks noChangeArrowheads="1"/>
          </p:cNvSpPr>
          <p:nvPr/>
        </p:nvSpPr>
        <p:spPr bwMode="auto">
          <a:xfrm>
            <a:off x="2006600" y="4308475"/>
            <a:ext cx="142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Second</a:t>
            </a:r>
          </a:p>
          <a:p>
            <a:r>
              <a:rPr lang="it-IT" sz="1800">
                <a:latin typeface="Arial" pitchFamily="34" charset="0"/>
              </a:rPr>
              <a:t>messengers</a:t>
            </a:r>
          </a:p>
        </p:txBody>
      </p:sp>
      <p:grpSp>
        <p:nvGrpSpPr>
          <p:cNvPr id="78900" name="Group 67"/>
          <p:cNvGrpSpPr>
            <a:grpSpLocks noChangeAspect="1"/>
          </p:cNvGrpSpPr>
          <p:nvPr/>
        </p:nvGrpSpPr>
        <p:grpSpPr bwMode="auto">
          <a:xfrm flipH="1" flipV="1">
            <a:off x="2938463" y="3611563"/>
            <a:ext cx="328612" cy="885825"/>
            <a:chOff x="5208" y="1968"/>
            <a:chExt cx="300" cy="596"/>
          </a:xfrm>
        </p:grpSpPr>
        <p:sp>
          <p:nvSpPr>
            <p:cNvPr id="78926" name="Arc 68"/>
            <p:cNvSpPr>
              <a:spLocks noChangeAspect="1"/>
            </p:cNvSpPr>
            <p:nvPr/>
          </p:nvSpPr>
          <p:spPr bwMode="auto">
            <a:xfrm flipH="1">
              <a:off x="5208" y="1968"/>
              <a:ext cx="300" cy="3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927" name="Arc 69"/>
            <p:cNvSpPr>
              <a:spLocks noChangeAspect="1"/>
            </p:cNvSpPr>
            <p:nvPr/>
          </p:nvSpPr>
          <p:spPr bwMode="auto">
            <a:xfrm flipH="1" flipV="1">
              <a:off x="5208" y="2264"/>
              <a:ext cx="300" cy="3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78901" name="Line 70"/>
          <p:cNvSpPr>
            <a:spLocks noChangeShapeType="1"/>
          </p:cNvSpPr>
          <p:nvPr/>
        </p:nvSpPr>
        <p:spPr bwMode="auto">
          <a:xfrm flipH="1">
            <a:off x="2038350" y="4830763"/>
            <a:ext cx="2406650" cy="566737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8902" name="Arc 71"/>
          <p:cNvSpPr>
            <a:spLocks noChangeAspect="1"/>
          </p:cNvSpPr>
          <p:nvPr/>
        </p:nvSpPr>
        <p:spPr bwMode="auto">
          <a:xfrm flipH="1">
            <a:off x="1403350" y="5440363"/>
            <a:ext cx="377825" cy="3778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903" name="Arc 72"/>
          <p:cNvSpPr>
            <a:spLocks noChangeAspect="1"/>
          </p:cNvSpPr>
          <p:nvPr/>
        </p:nvSpPr>
        <p:spPr bwMode="auto">
          <a:xfrm flipH="1">
            <a:off x="3263900" y="3233738"/>
            <a:ext cx="377825" cy="3778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904" name="Text Box 73"/>
          <p:cNvSpPr txBox="1">
            <a:spLocks noChangeArrowheads="1"/>
          </p:cNvSpPr>
          <p:nvPr/>
        </p:nvSpPr>
        <p:spPr bwMode="auto">
          <a:xfrm>
            <a:off x="996950" y="5784850"/>
            <a:ext cx="84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800">
                <a:solidFill>
                  <a:srgbClr val="DDDDDD"/>
                </a:solidFill>
                <a:latin typeface="Arial" pitchFamily="34" charset="0"/>
              </a:rPr>
              <a:t>T3, T4</a:t>
            </a:r>
          </a:p>
        </p:txBody>
      </p:sp>
      <p:sp>
        <p:nvSpPr>
          <p:cNvPr id="78905" name="Line 74"/>
          <p:cNvSpPr>
            <a:spLocks noChangeShapeType="1"/>
          </p:cNvSpPr>
          <p:nvPr/>
        </p:nvSpPr>
        <p:spPr bwMode="auto">
          <a:xfrm flipH="1">
            <a:off x="1860550" y="3606800"/>
            <a:ext cx="10541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8906" name="Text Box 75"/>
          <p:cNvSpPr txBox="1">
            <a:spLocks noChangeArrowheads="1"/>
          </p:cNvSpPr>
          <p:nvPr/>
        </p:nvSpPr>
        <p:spPr bwMode="auto">
          <a:xfrm>
            <a:off x="1920875" y="3338513"/>
            <a:ext cx="317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+</a:t>
            </a:r>
          </a:p>
        </p:txBody>
      </p:sp>
      <p:sp>
        <p:nvSpPr>
          <p:cNvPr id="78907" name="Line 76"/>
          <p:cNvSpPr>
            <a:spLocks noChangeShapeType="1"/>
          </p:cNvSpPr>
          <p:nvPr/>
        </p:nvSpPr>
        <p:spPr bwMode="auto">
          <a:xfrm>
            <a:off x="3263900" y="360045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908" name="Line 77"/>
          <p:cNvSpPr>
            <a:spLocks noChangeShapeType="1"/>
          </p:cNvSpPr>
          <p:nvPr/>
        </p:nvSpPr>
        <p:spPr bwMode="auto">
          <a:xfrm>
            <a:off x="3638550" y="3238500"/>
            <a:ext cx="220345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909" name="Text Box 78"/>
          <p:cNvSpPr txBox="1">
            <a:spLocks noChangeArrowheads="1"/>
          </p:cNvSpPr>
          <p:nvPr/>
        </p:nvSpPr>
        <p:spPr bwMode="auto">
          <a:xfrm>
            <a:off x="3559175" y="3167063"/>
            <a:ext cx="317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+</a:t>
            </a:r>
          </a:p>
        </p:txBody>
      </p:sp>
      <p:sp>
        <p:nvSpPr>
          <p:cNvPr id="78910" name="Line 79"/>
          <p:cNvSpPr>
            <a:spLocks noChangeShapeType="1"/>
          </p:cNvSpPr>
          <p:nvPr/>
        </p:nvSpPr>
        <p:spPr bwMode="auto">
          <a:xfrm flipV="1">
            <a:off x="5829300" y="3019425"/>
            <a:ext cx="1162050" cy="219075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8911" name="Text Box 80"/>
          <p:cNvSpPr txBox="1">
            <a:spLocks noChangeArrowheads="1"/>
          </p:cNvSpPr>
          <p:nvPr/>
        </p:nvSpPr>
        <p:spPr bwMode="auto">
          <a:xfrm>
            <a:off x="3424238" y="3700463"/>
            <a:ext cx="1530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Dealogenase</a:t>
            </a:r>
          </a:p>
        </p:txBody>
      </p:sp>
      <p:sp>
        <p:nvSpPr>
          <p:cNvPr id="78912" name="Text Box 81"/>
          <p:cNvSpPr txBox="1">
            <a:spLocks noChangeArrowheads="1"/>
          </p:cNvSpPr>
          <p:nvPr/>
        </p:nvSpPr>
        <p:spPr bwMode="auto">
          <a:xfrm>
            <a:off x="736600" y="6261100"/>
            <a:ext cx="140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800">
                <a:latin typeface="Arial" pitchFamily="34" charset="0"/>
              </a:rPr>
              <a:t>Baso-lateral</a:t>
            </a:r>
          </a:p>
        </p:txBody>
      </p:sp>
      <p:sp>
        <p:nvSpPr>
          <p:cNvPr id="78913" name="Text Box 82"/>
          <p:cNvSpPr txBox="1">
            <a:spLocks noChangeArrowheads="1"/>
          </p:cNvSpPr>
          <p:nvPr/>
        </p:nvSpPr>
        <p:spPr bwMode="auto">
          <a:xfrm>
            <a:off x="7124700" y="6262688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800">
                <a:latin typeface="Arial" pitchFamily="34" charset="0"/>
              </a:rPr>
              <a:t>Apex</a:t>
            </a:r>
          </a:p>
        </p:txBody>
      </p:sp>
      <p:sp>
        <p:nvSpPr>
          <p:cNvPr id="78914" name="Text Box 83"/>
          <p:cNvSpPr txBox="1">
            <a:spLocks noChangeArrowheads="1"/>
          </p:cNvSpPr>
          <p:nvPr/>
        </p:nvSpPr>
        <p:spPr bwMode="auto">
          <a:xfrm>
            <a:off x="7721600" y="1128713"/>
            <a:ext cx="88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800">
                <a:latin typeface="Arial" pitchFamily="34" charset="0"/>
              </a:rPr>
              <a:t>Colloid</a:t>
            </a:r>
          </a:p>
        </p:txBody>
      </p:sp>
      <p:sp>
        <p:nvSpPr>
          <p:cNvPr id="413780" name="Rectangle 84"/>
          <p:cNvSpPr>
            <a:spLocks noChangeArrowheads="1"/>
          </p:cNvSpPr>
          <p:nvPr/>
        </p:nvSpPr>
        <p:spPr bwMode="auto">
          <a:xfrm>
            <a:off x="188913" y="174625"/>
            <a:ext cx="87820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28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Goitrogenic compounds cause sporadic goiter</a:t>
            </a:r>
          </a:p>
        </p:txBody>
      </p:sp>
      <p:sp>
        <p:nvSpPr>
          <p:cNvPr id="78916" name="Rectangle 85"/>
          <p:cNvSpPr>
            <a:spLocks noChangeArrowheads="1"/>
          </p:cNvSpPr>
          <p:nvPr/>
        </p:nvSpPr>
        <p:spPr bwMode="auto">
          <a:xfrm>
            <a:off x="6564313" y="2306638"/>
            <a:ext cx="741362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>
                <a:latin typeface="Arial" pitchFamily="34" charset="0"/>
              </a:rPr>
              <a:t>DUOX</a:t>
            </a:r>
          </a:p>
        </p:txBody>
      </p:sp>
      <p:sp>
        <p:nvSpPr>
          <p:cNvPr id="78917" name="Line 86"/>
          <p:cNvSpPr>
            <a:spLocks noChangeShapeType="1"/>
          </p:cNvSpPr>
          <p:nvPr/>
        </p:nvSpPr>
        <p:spPr bwMode="auto">
          <a:xfrm rot="19436044" flipV="1">
            <a:off x="5719763" y="2906713"/>
            <a:ext cx="908050" cy="508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8918" name="Text Box 87"/>
          <p:cNvSpPr txBox="1">
            <a:spLocks noChangeArrowheads="1"/>
          </p:cNvSpPr>
          <p:nvPr/>
        </p:nvSpPr>
        <p:spPr bwMode="auto">
          <a:xfrm>
            <a:off x="7197725" y="2176463"/>
            <a:ext cx="758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 H</a:t>
            </a:r>
            <a:r>
              <a:rPr lang="it-IT" sz="1800" baseline="-25000">
                <a:latin typeface="Arial" pitchFamily="34" charset="0"/>
              </a:rPr>
              <a:t>2</a:t>
            </a:r>
            <a:r>
              <a:rPr lang="it-IT" sz="1800">
                <a:latin typeface="Arial" pitchFamily="34" charset="0"/>
              </a:rPr>
              <a:t>O</a:t>
            </a:r>
            <a:r>
              <a:rPr lang="it-IT" sz="1800" baseline="-25000">
                <a:latin typeface="Arial" pitchFamily="34" charset="0"/>
              </a:rPr>
              <a:t>2</a:t>
            </a:r>
          </a:p>
        </p:txBody>
      </p:sp>
      <p:sp>
        <p:nvSpPr>
          <p:cNvPr id="78919" name="Arc 88"/>
          <p:cNvSpPr>
            <a:spLocks noChangeAspect="1"/>
          </p:cNvSpPr>
          <p:nvPr/>
        </p:nvSpPr>
        <p:spPr bwMode="auto">
          <a:xfrm>
            <a:off x="7642225" y="2484438"/>
            <a:ext cx="103188" cy="11588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920" name="AutoShape 89"/>
          <p:cNvSpPr>
            <a:spLocks/>
          </p:cNvSpPr>
          <p:nvPr/>
        </p:nvSpPr>
        <p:spPr bwMode="auto">
          <a:xfrm>
            <a:off x="1952625" y="4349750"/>
            <a:ext cx="152400" cy="558800"/>
          </a:xfrm>
          <a:prstGeom prst="leftBrace">
            <a:avLst>
              <a:gd name="adj1" fmla="val 3055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8921" name="Text Box 55"/>
          <p:cNvSpPr txBox="1">
            <a:spLocks noChangeArrowheads="1"/>
          </p:cNvSpPr>
          <p:nvPr/>
        </p:nvSpPr>
        <p:spPr bwMode="auto">
          <a:xfrm>
            <a:off x="2160588" y="3746500"/>
            <a:ext cx="6969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b="1">
                <a:solidFill>
                  <a:srgbClr val="FF0000"/>
                </a:solidFill>
                <a:latin typeface="Arial" pitchFamily="34" charset="0"/>
              </a:rPr>
              <a:t>SCn</a:t>
            </a:r>
            <a:r>
              <a:rPr lang="it-IT" sz="1800" b="1" baseline="30000">
                <a:solidFill>
                  <a:srgbClr val="FF0000"/>
                </a:solidFill>
                <a:latin typeface="Arial" pitchFamily="34" charset="0"/>
              </a:rPr>
              <a:t>-</a:t>
            </a:r>
          </a:p>
        </p:txBody>
      </p:sp>
      <p:sp>
        <p:nvSpPr>
          <p:cNvPr id="78922" name="Text Box 55"/>
          <p:cNvSpPr txBox="1">
            <a:spLocks noChangeArrowheads="1"/>
          </p:cNvSpPr>
          <p:nvPr/>
        </p:nvSpPr>
        <p:spPr bwMode="auto">
          <a:xfrm>
            <a:off x="438150" y="350678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I</a:t>
            </a:r>
            <a:r>
              <a:rPr lang="it-IT" sz="1800" baseline="30000">
                <a:latin typeface="Arial" pitchFamily="34" charset="0"/>
              </a:rPr>
              <a:t>-</a:t>
            </a:r>
          </a:p>
        </p:txBody>
      </p:sp>
      <p:sp>
        <p:nvSpPr>
          <p:cNvPr id="78923" name="Text Box 55"/>
          <p:cNvSpPr txBox="1">
            <a:spLocks noChangeArrowheads="1"/>
          </p:cNvSpPr>
          <p:nvPr/>
        </p:nvSpPr>
        <p:spPr bwMode="auto">
          <a:xfrm>
            <a:off x="438150" y="402590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I</a:t>
            </a:r>
            <a:r>
              <a:rPr lang="it-IT" sz="1800" baseline="30000">
                <a:latin typeface="Arial" pitchFamily="34" charset="0"/>
              </a:rPr>
              <a:t>-</a:t>
            </a:r>
          </a:p>
        </p:txBody>
      </p:sp>
      <p:sp>
        <p:nvSpPr>
          <p:cNvPr id="78924" name="Text Box 55"/>
          <p:cNvSpPr txBox="1">
            <a:spLocks noChangeArrowheads="1"/>
          </p:cNvSpPr>
          <p:nvPr/>
        </p:nvSpPr>
        <p:spPr bwMode="auto">
          <a:xfrm>
            <a:off x="260350" y="3438525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I</a:t>
            </a:r>
            <a:r>
              <a:rPr lang="it-IT" sz="1800" baseline="30000">
                <a:latin typeface="Arial" pitchFamily="34" charset="0"/>
              </a:rPr>
              <a:t>-</a:t>
            </a:r>
          </a:p>
        </p:txBody>
      </p:sp>
      <p:sp>
        <p:nvSpPr>
          <p:cNvPr id="78925" name="Text Box 55"/>
          <p:cNvSpPr txBox="1">
            <a:spLocks noChangeArrowheads="1"/>
          </p:cNvSpPr>
          <p:nvPr/>
        </p:nvSpPr>
        <p:spPr bwMode="auto">
          <a:xfrm>
            <a:off x="247650" y="397033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I</a:t>
            </a:r>
            <a:r>
              <a:rPr lang="it-IT" sz="1800" baseline="30000">
                <a:latin typeface="Arial" pitchFamily="34" charset="0"/>
              </a:rPr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5" descr="GOZZO1.JPG (12866 byte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1613" y="1374775"/>
            <a:ext cx="3360737" cy="501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7" descr="gozzo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413" y="1835150"/>
            <a:ext cx="4087812" cy="409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2105025" y="333375"/>
            <a:ext cx="48958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GOZZO MULTINODULARE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105025" y="619125"/>
            <a:ext cx="48958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GOZZO MULTINODULARE</a:t>
            </a:r>
          </a:p>
        </p:txBody>
      </p:sp>
      <p:pic>
        <p:nvPicPr>
          <p:cNvPr id="80899" name="Picture 9" descr="chir_g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525" y="2505075"/>
            <a:ext cx="41529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11" descr="chir_g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2352675"/>
            <a:ext cx="39433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2" name="Group 2"/>
          <p:cNvGrpSpPr>
            <a:grpSpLocks/>
          </p:cNvGrpSpPr>
          <p:nvPr/>
        </p:nvGrpSpPr>
        <p:grpSpPr bwMode="auto">
          <a:xfrm>
            <a:off x="269875" y="334963"/>
            <a:ext cx="8588375" cy="1325562"/>
            <a:chOff x="408" y="218"/>
            <a:chExt cx="5891" cy="864"/>
          </a:xfrm>
        </p:grpSpPr>
        <p:sp>
          <p:nvSpPr>
            <p:cNvPr id="81927" name="AutoShape 3"/>
            <p:cNvSpPr>
              <a:spLocks noChangeArrowheads="1"/>
            </p:cNvSpPr>
            <p:nvPr/>
          </p:nvSpPr>
          <p:spPr bwMode="auto">
            <a:xfrm>
              <a:off x="861" y="270"/>
              <a:ext cx="4984" cy="712"/>
            </a:xfrm>
            <a:prstGeom prst="roundRect">
              <a:avLst>
                <a:gd name="adj" fmla="val 12495"/>
              </a:avLst>
            </a:prstGeom>
            <a:noFill/>
            <a:ln w="12700">
              <a:noFill/>
              <a:round/>
              <a:headEnd/>
              <a:tailEnd/>
            </a:ln>
          </p:spPr>
          <p:txBody>
            <a:bodyPr lIns="92050" tIns="46025" rIns="92050" bIns="46025" anchor="ctr"/>
            <a:lstStyle/>
            <a:p>
              <a:endParaRPr lang="it-IT"/>
            </a:p>
          </p:txBody>
        </p:sp>
        <p:sp>
          <p:nvSpPr>
            <p:cNvPr id="227332" name="Rectangle 4"/>
            <p:cNvSpPr>
              <a:spLocks noChangeArrowheads="1"/>
            </p:cNvSpPr>
            <p:nvPr/>
          </p:nvSpPr>
          <p:spPr bwMode="auto">
            <a:xfrm>
              <a:off x="408" y="218"/>
              <a:ext cx="5891" cy="8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rgbClr val="081D58"/>
              </a:outerShdw>
            </a:effectLst>
          </p:spPr>
          <p:txBody>
            <a:bodyPr lIns="92050" tIns="46025" rIns="92050" bIns="46025" anchor="ctr"/>
            <a:lstStyle/>
            <a:p>
              <a:pPr algn="ctr" defTabSz="909638" eaLnBrk="0" hangingPunct="0">
                <a:lnSpc>
                  <a:spcPct val="90000"/>
                </a:lnSpc>
                <a:defRPr/>
              </a:pPr>
              <a:r>
                <a:rPr lang="it-IT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+mn-ea"/>
                </a:rPr>
                <a:t>QUADRI CLINICI IN PRESENZA </a:t>
              </a:r>
              <a:r>
                <a:rPr lang="it-IT" sz="32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+mn-ea"/>
                </a:rPr>
                <a:t>DI</a:t>
              </a:r>
              <a:r>
                <a:rPr lang="it-IT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+mn-ea"/>
                </a:rPr>
                <a:t> GOZZO NODULARE</a:t>
              </a:r>
              <a:endParaRPr lang="it-IT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</a:endParaRPr>
            </a:p>
          </p:txBody>
        </p:sp>
      </p:grpSp>
      <p:sp>
        <p:nvSpPr>
          <p:cNvPr id="81923" name="Rectangle 5"/>
          <p:cNvSpPr>
            <a:spLocks noChangeArrowheads="1"/>
          </p:cNvSpPr>
          <p:nvPr/>
        </p:nvSpPr>
        <p:spPr bwMode="auto">
          <a:xfrm>
            <a:off x="6521450" y="5835650"/>
            <a:ext cx="1978025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1924" name="Rectangle 6"/>
          <p:cNvSpPr>
            <a:spLocks noChangeArrowheads="1"/>
          </p:cNvSpPr>
          <p:nvPr/>
        </p:nvSpPr>
        <p:spPr bwMode="auto">
          <a:xfrm>
            <a:off x="828675" y="6351588"/>
            <a:ext cx="2273300" cy="354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1925" name="Rectangle 7"/>
          <p:cNvSpPr>
            <a:spLocks noChangeArrowheads="1"/>
          </p:cNvSpPr>
          <p:nvPr/>
        </p:nvSpPr>
        <p:spPr bwMode="auto">
          <a:xfrm>
            <a:off x="565150" y="6351588"/>
            <a:ext cx="2690813" cy="354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27336" name="Rectangle 8"/>
          <p:cNvSpPr>
            <a:spLocks noChangeArrowheads="1"/>
          </p:cNvSpPr>
          <p:nvPr/>
        </p:nvSpPr>
        <p:spPr bwMode="auto">
          <a:xfrm>
            <a:off x="812800" y="2286000"/>
            <a:ext cx="7586663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2050" tIns="46025" rIns="92050" bIns="46025"/>
          <a:lstStyle/>
          <a:p>
            <a:pPr marL="284163" indent="-284163" defTabSz="909638" eaLnBrk="0" hangingPunct="0">
              <a:lnSpc>
                <a:spcPct val="150000"/>
              </a:lnSpc>
              <a:spcBef>
                <a:spcPct val="30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it-IT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Ipertiroidismo</a:t>
            </a:r>
          </a:p>
          <a:p>
            <a:pPr marL="284163" indent="-284163" defTabSz="909638" eaLnBrk="0" hangingPunct="0">
              <a:lnSpc>
                <a:spcPct val="150000"/>
              </a:lnSpc>
              <a:spcBef>
                <a:spcPct val="30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it-IT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Ipotiroidismo</a:t>
            </a:r>
          </a:p>
          <a:p>
            <a:pPr marL="284163" indent="-284163" defTabSz="909638" eaLnBrk="0" hangingPunct="0">
              <a:lnSpc>
                <a:spcPct val="150000"/>
              </a:lnSpc>
              <a:spcBef>
                <a:spcPct val="30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it-IT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Sindrome compressiva mediastinica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AutoShape 2"/>
          <p:cNvSpPr>
            <a:spLocks noChangeArrowheads="1"/>
          </p:cNvSpPr>
          <p:nvPr/>
        </p:nvSpPr>
        <p:spPr bwMode="auto">
          <a:xfrm>
            <a:off x="1174750" y="414338"/>
            <a:ext cx="6794500" cy="1092200"/>
          </a:xfrm>
          <a:prstGeom prst="roundRect">
            <a:avLst>
              <a:gd name="adj" fmla="val 12495"/>
            </a:avLst>
          </a:prstGeom>
          <a:noFill/>
          <a:ln w="12700">
            <a:noFill/>
            <a:round/>
            <a:headEnd/>
            <a:tailEnd/>
          </a:ln>
        </p:spPr>
        <p:txBody>
          <a:bodyPr lIns="92050" tIns="46025" rIns="92050" bIns="46025" anchor="ctr"/>
          <a:lstStyle/>
          <a:p>
            <a:endParaRPr lang="it-IT"/>
          </a:p>
        </p:txBody>
      </p:sp>
      <p:sp>
        <p:nvSpPr>
          <p:cNvPr id="228355" name="Rectangle 3"/>
          <p:cNvSpPr>
            <a:spLocks noChangeArrowheads="1"/>
          </p:cNvSpPr>
          <p:nvPr/>
        </p:nvSpPr>
        <p:spPr bwMode="auto">
          <a:xfrm>
            <a:off x="609600" y="609600"/>
            <a:ext cx="8032750" cy="1325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rgbClr val="081D58"/>
            </a:outerShdw>
          </a:effectLst>
        </p:spPr>
        <p:txBody>
          <a:bodyPr lIns="92050" tIns="46025" rIns="92050" bIns="46025" anchor="ctr"/>
          <a:lstStyle/>
          <a:p>
            <a:pPr algn="ctr" defTabSz="909638" eaLnBrk="0" hangingPunct="0">
              <a:lnSpc>
                <a:spcPct val="90000"/>
              </a:lnSpc>
              <a:defRPr/>
            </a:pPr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SINTOMI COMPRESSIVI</a:t>
            </a:r>
            <a:endParaRPr lang="it-IT" sz="32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6521450" y="5835650"/>
            <a:ext cx="1978025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828675" y="6351588"/>
            <a:ext cx="2273300" cy="354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565150" y="6351588"/>
            <a:ext cx="2690813" cy="354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2951" name="Rectangle 7"/>
          <p:cNvSpPr>
            <a:spLocks noChangeArrowheads="1"/>
          </p:cNvSpPr>
          <p:nvPr/>
        </p:nvSpPr>
        <p:spPr bwMode="auto">
          <a:xfrm>
            <a:off x="579438" y="1992313"/>
            <a:ext cx="7985125" cy="3462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28360" name="Rectangle 8"/>
          <p:cNvSpPr>
            <a:spLocks noChangeArrowheads="1"/>
          </p:cNvSpPr>
          <p:nvPr/>
        </p:nvSpPr>
        <p:spPr bwMode="auto">
          <a:xfrm>
            <a:off x="393700" y="2590800"/>
            <a:ext cx="8331200" cy="2506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2050" tIns="46025" rIns="92050" bIns="46025"/>
          <a:lstStyle/>
          <a:p>
            <a:pPr marL="569913" indent="-474663" algn="just" defTabSz="909638" eaLnBrk="0" hangingPunct="0">
              <a:lnSpc>
                <a:spcPct val="150000"/>
              </a:lnSpc>
              <a:spcBef>
                <a:spcPct val="30000"/>
              </a:spcBef>
              <a:buClr>
                <a:schemeClr val="tx1"/>
              </a:buClr>
              <a:buSzPct val="60000"/>
              <a:buFont typeface="Monotype Sorts" pitchFamily="2" charset="2"/>
              <a:buNone/>
              <a:tabLst>
                <a:tab pos="3333750" algn="l"/>
              </a:tabLst>
            </a:pPr>
            <a:r>
              <a:rPr lang="it-IT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• </a:t>
            </a:r>
            <a:r>
              <a:rPr lang="it-IT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Dispnea	compressione tracheale</a:t>
            </a:r>
          </a:p>
          <a:p>
            <a:pPr marL="569913" indent="-474663" algn="just" defTabSz="909638" eaLnBrk="0" hangingPunct="0">
              <a:lnSpc>
                <a:spcPct val="150000"/>
              </a:lnSpc>
              <a:spcBef>
                <a:spcPct val="30000"/>
              </a:spcBef>
              <a:buClr>
                <a:schemeClr val="tx1"/>
              </a:buClr>
              <a:buSzPct val="60000"/>
              <a:buFont typeface="Monotype Sorts" pitchFamily="2" charset="2"/>
              <a:buNone/>
              <a:tabLst>
                <a:tab pos="3333750" algn="l"/>
              </a:tabLst>
            </a:pPr>
            <a:r>
              <a:rPr lang="it-IT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• </a:t>
            </a:r>
            <a:r>
              <a:rPr lang="it-IT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Disfagia	compressione esofagea</a:t>
            </a:r>
          </a:p>
          <a:p>
            <a:pPr marL="569913" indent="-474663" algn="just" defTabSz="909638" eaLnBrk="0" hangingPunct="0">
              <a:lnSpc>
                <a:spcPct val="150000"/>
              </a:lnSpc>
              <a:spcBef>
                <a:spcPct val="30000"/>
              </a:spcBef>
              <a:buClr>
                <a:schemeClr val="tx1"/>
              </a:buClr>
              <a:buSzPct val="60000"/>
              <a:buFont typeface="Monotype Sorts" pitchFamily="2" charset="2"/>
              <a:buNone/>
              <a:tabLst>
                <a:tab pos="3333750" algn="l"/>
              </a:tabLst>
            </a:pPr>
            <a:r>
              <a:rPr lang="it-IT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• </a:t>
            </a:r>
            <a:r>
              <a:rPr lang="it-IT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Disfonia	compressione n. ricorrenti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16-03-2004 020"/>
          <p:cNvPicPr>
            <a:picLocks noChangeAspect="1" noChangeArrowheads="1"/>
          </p:cNvPicPr>
          <p:nvPr/>
        </p:nvPicPr>
        <p:blipFill>
          <a:blip r:embed="rId2"/>
          <a:srcRect l="10156" r="11980"/>
          <a:stretch>
            <a:fillRect/>
          </a:stretch>
        </p:blipFill>
        <p:spPr bwMode="auto">
          <a:xfrm>
            <a:off x="209550" y="2190750"/>
            <a:ext cx="37973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5" descr="16-03-2004 021"/>
          <p:cNvPicPr>
            <a:picLocks noChangeAspect="1" noChangeArrowheads="1"/>
          </p:cNvPicPr>
          <p:nvPr/>
        </p:nvPicPr>
        <p:blipFill>
          <a:blip r:embed="rId3"/>
          <a:srcRect l="6380"/>
          <a:stretch>
            <a:fillRect/>
          </a:stretch>
        </p:blipFill>
        <p:spPr bwMode="auto">
          <a:xfrm>
            <a:off x="4368800" y="2209800"/>
            <a:ext cx="45656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3958" name="Rectangle 6"/>
          <p:cNvSpPr>
            <a:spLocks noChangeArrowheads="1"/>
          </p:cNvSpPr>
          <p:nvPr/>
        </p:nvSpPr>
        <p:spPr bwMode="auto">
          <a:xfrm>
            <a:off x="0" y="400050"/>
            <a:ext cx="9144000" cy="1325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rgbClr val="081D58"/>
            </a:outerShdw>
          </a:effectLst>
        </p:spPr>
        <p:txBody>
          <a:bodyPr lIns="92050" tIns="46025" rIns="92050" bIns="46025" anchor="ctr"/>
          <a:lstStyle/>
          <a:p>
            <a:pPr algn="ctr" defTabSz="909638" eaLnBrk="0" hangingPunct="0">
              <a:lnSpc>
                <a:spcPct val="90000"/>
              </a:lnSpc>
              <a:defRPr/>
            </a:pPr>
            <a:r>
              <a:rPr lang="it-IT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VOLUMINOSO GOZZO MULTINODULARE A SVILUPPO ENDOTORACICO CON COMPRESSIONE VENOSA</a:t>
            </a:r>
            <a:endParaRPr lang="it-IT" sz="30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Arc 44"/>
          <p:cNvSpPr>
            <a:spLocks noChangeAspect="1"/>
          </p:cNvSpPr>
          <p:nvPr/>
        </p:nvSpPr>
        <p:spPr bwMode="auto">
          <a:xfrm flipH="1">
            <a:off x="7607300" y="2514600"/>
            <a:ext cx="377825" cy="3778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2530" name="Arc 45"/>
          <p:cNvSpPr>
            <a:spLocks noChangeAspect="1"/>
          </p:cNvSpPr>
          <p:nvPr/>
        </p:nvSpPr>
        <p:spPr bwMode="auto">
          <a:xfrm flipH="1" flipV="1">
            <a:off x="7607300" y="2886075"/>
            <a:ext cx="377825" cy="3778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2531" name="Freeform 6"/>
          <p:cNvSpPr>
            <a:spLocks noChangeAspect="1"/>
          </p:cNvSpPr>
          <p:nvPr/>
        </p:nvSpPr>
        <p:spPr bwMode="auto">
          <a:xfrm>
            <a:off x="1458913" y="1276350"/>
            <a:ext cx="6172200" cy="4514850"/>
          </a:xfrm>
          <a:custGeom>
            <a:avLst/>
            <a:gdLst>
              <a:gd name="T0" fmla="*/ 2147483647 w 4321"/>
              <a:gd name="T1" fmla="*/ 2147483647 h 3191"/>
              <a:gd name="T2" fmla="*/ 2147483647 w 4321"/>
              <a:gd name="T3" fmla="*/ 2147483647 h 3191"/>
              <a:gd name="T4" fmla="*/ 2147483647 w 4321"/>
              <a:gd name="T5" fmla="*/ 2147483647 h 3191"/>
              <a:gd name="T6" fmla="*/ 2147483647 w 4321"/>
              <a:gd name="T7" fmla="*/ 2147483647 h 3191"/>
              <a:gd name="T8" fmla="*/ 2147483647 w 4321"/>
              <a:gd name="T9" fmla="*/ 2147483647 h 3191"/>
              <a:gd name="T10" fmla="*/ 2147483647 w 4321"/>
              <a:gd name="T11" fmla="*/ 2147483647 h 3191"/>
              <a:gd name="T12" fmla="*/ 2147483647 w 4321"/>
              <a:gd name="T13" fmla="*/ 2147483647 h 3191"/>
              <a:gd name="T14" fmla="*/ 2147483647 w 4321"/>
              <a:gd name="T15" fmla="*/ 2147483647 h 3191"/>
              <a:gd name="T16" fmla="*/ 2147483647 w 4321"/>
              <a:gd name="T17" fmla="*/ 2147483647 h 3191"/>
              <a:gd name="T18" fmla="*/ 2147483647 w 4321"/>
              <a:gd name="T19" fmla="*/ 2147483647 h 3191"/>
              <a:gd name="T20" fmla="*/ 2147483647 w 4321"/>
              <a:gd name="T21" fmla="*/ 2147483647 h 3191"/>
              <a:gd name="T22" fmla="*/ 2147483647 w 4321"/>
              <a:gd name="T23" fmla="*/ 2147483647 h 3191"/>
              <a:gd name="T24" fmla="*/ 2147483647 w 4321"/>
              <a:gd name="T25" fmla="*/ 2147483647 h 3191"/>
              <a:gd name="T26" fmla="*/ 2147483647 w 4321"/>
              <a:gd name="T27" fmla="*/ 2147483647 h 3191"/>
              <a:gd name="T28" fmla="*/ 2147483647 w 4321"/>
              <a:gd name="T29" fmla="*/ 2147483647 h 3191"/>
              <a:gd name="T30" fmla="*/ 2147483647 w 4321"/>
              <a:gd name="T31" fmla="*/ 2147483647 h 3191"/>
              <a:gd name="T32" fmla="*/ 2147483647 w 4321"/>
              <a:gd name="T33" fmla="*/ 2147483647 h 3191"/>
              <a:gd name="T34" fmla="*/ 2147483647 w 4321"/>
              <a:gd name="T35" fmla="*/ 2147483647 h 3191"/>
              <a:gd name="T36" fmla="*/ 2147483647 w 4321"/>
              <a:gd name="T37" fmla="*/ 2147483647 h 3191"/>
              <a:gd name="T38" fmla="*/ 2147483647 w 4321"/>
              <a:gd name="T39" fmla="*/ 2147483647 h 3191"/>
              <a:gd name="T40" fmla="*/ 2147483647 w 4321"/>
              <a:gd name="T41" fmla="*/ 2147483647 h 3191"/>
              <a:gd name="T42" fmla="*/ 2147483647 w 4321"/>
              <a:gd name="T43" fmla="*/ 2147483647 h 3191"/>
              <a:gd name="T44" fmla="*/ 2147483647 w 4321"/>
              <a:gd name="T45" fmla="*/ 2147483647 h 3191"/>
              <a:gd name="T46" fmla="*/ 2147483647 w 4321"/>
              <a:gd name="T47" fmla="*/ 2147483647 h 3191"/>
              <a:gd name="T48" fmla="*/ 2147483647 w 4321"/>
              <a:gd name="T49" fmla="*/ 2147483647 h 3191"/>
              <a:gd name="T50" fmla="*/ 2147483647 w 4321"/>
              <a:gd name="T51" fmla="*/ 2147483647 h 3191"/>
              <a:gd name="T52" fmla="*/ 2147483647 w 4321"/>
              <a:gd name="T53" fmla="*/ 2147483647 h 3191"/>
              <a:gd name="T54" fmla="*/ 2147483647 w 4321"/>
              <a:gd name="T55" fmla="*/ 2147483647 h 3191"/>
              <a:gd name="T56" fmla="*/ 2147483647 w 4321"/>
              <a:gd name="T57" fmla="*/ 2147483647 h 3191"/>
              <a:gd name="T58" fmla="*/ 2147483647 w 4321"/>
              <a:gd name="T59" fmla="*/ 2147483647 h 3191"/>
              <a:gd name="T60" fmla="*/ 2147483647 w 4321"/>
              <a:gd name="T61" fmla="*/ 2147483647 h 3191"/>
              <a:gd name="T62" fmla="*/ 2147483647 w 4321"/>
              <a:gd name="T63" fmla="*/ 2147483647 h 3191"/>
              <a:gd name="T64" fmla="*/ 2147483647 w 4321"/>
              <a:gd name="T65" fmla="*/ 2147483647 h 3191"/>
              <a:gd name="T66" fmla="*/ 0 w 4321"/>
              <a:gd name="T67" fmla="*/ 2147483647 h 3191"/>
              <a:gd name="T68" fmla="*/ 2147483647 w 4321"/>
              <a:gd name="T69" fmla="*/ 2147483647 h 3191"/>
              <a:gd name="T70" fmla="*/ 2147483647 w 4321"/>
              <a:gd name="T71" fmla="*/ 2147483647 h 3191"/>
              <a:gd name="T72" fmla="*/ 2147483647 w 4321"/>
              <a:gd name="T73" fmla="*/ 2147483647 h 3191"/>
              <a:gd name="T74" fmla="*/ 2147483647 w 4321"/>
              <a:gd name="T75" fmla="*/ 2147483647 h 3191"/>
              <a:gd name="T76" fmla="*/ 2147483647 w 4321"/>
              <a:gd name="T77" fmla="*/ 2147483647 h 3191"/>
              <a:gd name="T78" fmla="*/ 2147483647 w 4321"/>
              <a:gd name="T79" fmla="*/ 2147483647 h 3191"/>
              <a:gd name="T80" fmla="*/ 2147483647 w 4321"/>
              <a:gd name="T81" fmla="*/ 0 h 3191"/>
              <a:gd name="T82" fmla="*/ 2147483647 w 4321"/>
              <a:gd name="T83" fmla="*/ 2147483647 h 3191"/>
              <a:gd name="T84" fmla="*/ 2147483647 w 4321"/>
              <a:gd name="T85" fmla="*/ 2147483647 h 3191"/>
              <a:gd name="T86" fmla="*/ 2147483647 w 4321"/>
              <a:gd name="T87" fmla="*/ 2147483647 h 3191"/>
              <a:gd name="T88" fmla="*/ 2147483647 w 4321"/>
              <a:gd name="T89" fmla="*/ 2147483647 h 3191"/>
              <a:gd name="T90" fmla="*/ 2147483647 w 4321"/>
              <a:gd name="T91" fmla="*/ 2147483647 h 3191"/>
              <a:gd name="T92" fmla="*/ 2147483647 w 4321"/>
              <a:gd name="T93" fmla="*/ 2147483647 h 319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321"/>
              <a:gd name="T142" fmla="*/ 0 h 3191"/>
              <a:gd name="T143" fmla="*/ 4321 w 4321"/>
              <a:gd name="T144" fmla="*/ 3191 h 3191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321" h="3191">
                <a:moveTo>
                  <a:pt x="3732" y="396"/>
                </a:moveTo>
                <a:cubicBezTo>
                  <a:pt x="3808" y="400"/>
                  <a:pt x="3884" y="399"/>
                  <a:pt x="3960" y="408"/>
                </a:cubicBezTo>
                <a:cubicBezTo>
                  <a:pt x="3976" y="410"/>
                  <a:pt x="4147" y="465"/>
                  <a:pt x="4152" y="468"/>
                </a:cubicBezTo>
                <a:cubicBezTo>
                  <a:pt x="4235" y="523"/>
                  <a:pt x="4197" y="507"/>
                  <a:pt x="4260" y="528"/>
                </a:cubicBezTo>
                <a:cubicBezTo>
                  <a:pt x="4271" y="561"/>
                  <a:pt x="4291" y="601"/>
                  <a:pt x="4260" y="636"/>
                </a:cubicBezTo>
                <a:cubicBezTo>
                  <a:pt x="4231" y="669"/>
                  <a:pt x="4059" y="680"/>
                  <a:pt x="4032" y="684"/>
                </a:cubicBezTo>
                <a:cubicBezTo>
                  <a:pt x="3948" y="695"/>
                  <a:pt x="3851" y="721"/>
                  <a:pt x="3780" y="768"/>
                </a:cubicBezTo>
                <a:cubicBezTo>
                  <a:pt x="3784" y="788"/>
                  <a:pt x="3782" y="810"/>
                  <a:pt x="3792" y="828"/>
                </a:cubicBezTo>
                <a:cubicBezTo>
                  <a:pt x="3800" y="841"/>
                  <a:pt x="3848" y="863"/>
                  <a:pt x="3864" y="864"/>
                </a:cubicBezTo>
                <a:cubicBezTo>
                  <a:pt x="3964" y="871"/>
                  <a:pt x="4064" y="872"/>
                  <a:pt x="4164" y="876"/>
                </a:cubicBezTo>
                <a:cubicBezTo>
                  <a:pt x="4208" y="891"/>
                  <a:pt x="4245" y="898"/>
                  <a:pt x="4284" y="924"/>
                </a:cubicBezTo>
                <a:cubicBezTo>
                  <a:pt x="4292" y="948"/>
                  <a:pt x="4300" y="972"/>
                  <a:pt x="4308" y="996"/>
                </a:cubicBezTo>
                <a:cubicBezTo>
                  <a:pt x="4321" y="1035"/>
                  <a:pt x="4251" y="1066"/>
                  <a:pt x="4224" y="1068"/>
                </a:cubicBezTo>
                <a:cubicBezTo>
                  <a:pt x="4108" y="1075"/>
                  <a:pt x="3992" y="1076"/>
                  <a:pt x="3876" y="1080"/>
                </a:cubicBezTo>
                <a:cubicBezTo>
                  <a:pt x="3864" y="1084"/>
                  <a:pt x="3849" y="1083"/>
                  <a:pt x="3840" y="1092"/>
                </a:cubicBezTo>
                <a:cubicBezTo>
                  <a:pt x="3805" y="1127"/>
                  <a:pt x="3842" y="1176"/>
                  <a:pt x="3876" y="1188"/>
                </a:cubicBezTo>
                <a:cubicBezTo>
                  <a:pt x="3943" y="1212"/>
                  <a:pt x="3999" y="1215"/>
                  <a:pt x="4068" y="1224"/>
                </a:cubicBezTo>
                <a:cubicBezTo>
                  <a:pt x="4123" y="1242"/>
                  <a:pt x="4181" y="1254"/>
                  <a:pt x="4236" y="1272"/>
                </a:cubicBezTo>
                <a:cubicBezTo>
                  <a:pt x="4240" y="1278"/>
                  <a:pt x="4279" y="1330"/>
                  <a:pt x="4272" y="1344"/>
                </a:cubicBezTo>
                <a:cubicBezTo>
                  <a:pt x="4266" y="1355"/>
                  <a:pt x="4248" y="1352"/>
                  <a:pt x="4236" y="1356"/>
                </a:cubicBezTo>
                <a:cubicBezTo>
                  <a:pt x="4164" y="1428"/>
                  <a:pt x="4222" y="1386"/>
                  <a:pt x="4056" y="1404"/>
                </a:cubicBezTo>
                <a:cubicBezTo>
                  <a:pt x="3987" y="1412"/>
                  <a:pt x="3922" y="1425"/>
                  <a:pt x="3864" y="1464"/>
                </a:cubicBezTo>
                <a:cubicBezTo>
                  <a:pt x="3835" y="1550"/>
                  <a:pt x="3886" y="1537"/>
                  <a:pt x="3960" y="1548"/>
                </a:cubicBezTo>
                <a:cubicBezTo>
                  <a:pt x="4003" y="1562"/>
                  <a:pt x="4112" y="1586"/>
                  <a:pt x="4152" y="1608"/>
                </a:cubicBezTo>
                <a:cubicBezTo>
                  <a:pt x="4177" y="1622"/>
                  <a:pt x="4224" y="1656"/>
                  <a:pt x="4224" y="1656"/>
                </a:cubicBezTo>
                <a:cubicBezTo>
                  <a:pt x="4263" y="1715"/>
                  <a:pt x="4259" y="1737"/>
                  <a:pt x="4200" y="1776"/>
                </a:cubicBezTo>
                <a:cubicBezTo>
                  <a:pt x="4172" y="1772"/>
                  <a:pt x="4144" y="1770"/>
                  <a:pt x="4116" y="1764"/>
                </a:cubicBezTo>
                <a:cubicBezTo>
                  <a:pt x="4091" y="1758"/>
                  <a:pt x="4044" y="1740"/>
                  <a:pt x="4044" y="1740"/>
                </a:cubicBezTo>
                <a:cubicBezTo>
                  <a:pt x="3972" y="1748"/>
                  <a:pt x="3908" y="1753"/>
                  <a:pt x="3840" y="1776"/>
                </a:cubicBezTo>
                <a:cubicBezTo>
                  <a:pt x="3832" y="1788"/>
                  <a:pt x="3807" y="1801"/>
                  <a:pt x="3816" y="1812"/>
                </a:cubicBezTo>
                <a:cubicBezTo>
                  <a:pt x="3832" y="1832"/>
                  <a:pt x="3864" y="1828"/>
                  <a:pt x="3888" y="1836"/>
                </a:cubicBezTo>
                <a:cubicBezTo>
                  <a:pt x="4005" y="1875"/>
                  <a:pt x="4090" y="1876"/>
                  <a:pt x="4224" y="1884"/>
                </a:cubicBezTo>
                <a:cubicBezTo>
                  <a:pt x="4236" y="1888"/>
                  <a:pt x="4257" y="1884"/>
                  <a:pt x="4260" y="1896"/>
                </a:cubicBezTo>
                <a:cubicBezTo>
                  <a:pt x="4278" y="1959"/>
                  <a:pt x="4227" y="1999"/>
                  <a:pt x="4176" y="2016"/>
                </a:cubicBezTo>
                <a:cubicBezTo>
                  <a:pt x="4071" y="2051"/>
                  <a:pt x="3959" y="2049"/>
                  <a:pt x="3852" y="2076"/>
                </a:cubicBezTo>
                <a:cubicBezTo>
                  <a:pt x="3860" y="2088"/>
                  <a:pt x="3864" y="2104"/>
                  <a:pt x="3876" y="2112"/>
                </a:cubicBezTo>
                <a:cubicBezTo>
                  <a:pt x="3929" y="2145"/>
                  <a:pt x="4042" y="2163"/>
                  <a:pt x="4104" y="2172"/>
                </a:cubicBezTo>
                <a:cubicBezTo>
                  <a:pt x="4128" y="2180"/>
                  <a:pt x="4152" y="2188"/>
                  <a:pt x="4176" y="2196"/>
                </a:cubicBezTo>
                <a:cubicBezTo>
                  <a:pt x="4188" y="2200"/>
                  <a:pt x="4212" y="2208"/>
                  <a:pt x="4212" y="2208"/>
                </a:cubicBezTo>
                <a:cubicBezTo>
                  <a:pt x="4220" y="2232"/>
                  <a:pt x="4244" y="2256"/>
                  <a:pt x="4236" y="2280"/>
                </a:cubicBezTo>
                <a:cubicBezTo>
                  <a:pt x="4194" y="2405"/>
                  <a:pt x="3891" y="2339"/>
                  <a:pt x="3852" y="2340"/>
                </a:cubicBezTo>
                <a:cubicBezTo>
                  <a:pt x="3844" y="2352"/>
                  <a:pt x="3830" y="2362"/>
                  <a:pt x="3828" y="2376"/>
                </a:cubicBezTo>
                <a:cubicBezTo>
                  <a:pt x="3826" y="2392"/>
                  <a:pt x="3830" y="2411"/>
                  <a:pt x="3840" y="2424"/>
                </a:cubicBezTo>
                <a:cubicBezTo>
                  <a:pt x="3848" y="2434"/>
                  <a:pt x="3864" y="2433"/>
                  <a:pt x="3876" y="2436"/>
                </a:cubicBezTo>
                <a:cubicBezTo>
                  <a:pt x="3927" y="2451"/>
                  <a:pt x="3980" y="2460"/>
                  <a:pt x="4032" y="2472"/>
                </a:cubicBezTo>
                <a:cubicBezTo>
                  <a:pt x="4052" y="2476"/>
                  <a:pt x="4072" y="2479"/>
                  <a:pt x="4092" y="2484"/>
                </a:cubicBezTo>
                <a:cubicBezTo>
                  <a:pt x="4116" y="2491"/>
                  <a:pt x="4164" y="2508"/>
                  <a:pt x="4164" y="2508"/>
                </a:cubicBezTo>
                <a:cubicBezTo>
                  <a:pt x="4196" y="2604"/>
                  <a:pt x="4148" y="2492"/>
                  <a:pt x="4212" y="2556"/>
                </a:cubicBezTo>
                <a:cubicBezTo>
                  <a:pt x="4221" y="2565"/>
                  <a:pt x="4218" y="2581"/>
                  <a:pt x="4224" y="2592"/>
                </a:cubicBezTo>
                <a:cubicBezTo>
                  <a:pt x="4230" y="2605"/>
                  <a:pt x="4240" y="2616"/>
                  <a:pt x="4248" y="2628"/>
                </a:cubicBezTo>
                <a:cubicBezTo>
                  <a:pt x="4084" y="2683"/>
                  <a:pt x="3922" y="2659"/>
                  <a:pt x="3744" y="2664"/>
                </a:cubicBezTo>
                <a:cubicBezTo>
                  <a:pt x="3613" y="2708"/>
                  <a:pt x="3812" y="2638"/>
                  <a:pt x="3672" y="2700"/>
                </a:cubicBezTo>
                <a:cubicBezTo>
                  <a:pt x="3627" y="2720"/>
                  <a:pt x="3575" y="2732"/>
                  <a:pt x="3528" y="2748"/>
                </a:cubicBezTo>
                <a:cubicBezTo>
                  <a:pt x="3443" y="2776"/>
                  <a:pt x="3353" y="2820"/>
                  <a:pt x="3264" y="2832"/>
                </a:cubicBezTo>
                <a:cubicBezTo>
                  <a:pt x="3220" y="2838"/>
                  <a:pt x="3176" y="2840"/>
                  <a:pt x="3132" y="2844"/>
                </a:cubicBezTo>
                <a:cubicBezTo>
                  <a:pt x="3001" y="2870"/>
                  <a:pt x="2875" y="2910"/>
                  <a:pt x="2748" y="2952"/>
                </a:cubicBezTo>
                <a:cubicBezTo>
                  <a:pt x="2703" y="2967"/>
                  <a:pt x="2656" y="3012"/>
                  <a:pt x="2604" y="3012"/>
                </a:cubicBezTo>
                <a:cubicBezTo>
                  <a:pt x="2148" y="3016"/>
                  <a:pt x="1692" y="3020"/>
                  <a:pt x="1236" y="3024"/>
                </a:cubicBezTo>
                <a:cubicBezTo>
                  <a:pt x="1170" y="3035"/>
                  <a:pt x="1128" y="3048"/>
                  <a:pt x="1068" y="3072"/>
                </a:cubicBezTo>
                <a:cubicBezTo>
                  <a:pt x="1045" y="3081"/>
                  <a:pt x="996" y="3096"/>
                  <a:pt x="996" y="3096"/>
                </a:cubicBezTo>
                <a:cubicBezTo>
                  <a:pt x="932" y="3191"/>
                  <a:pt x="842" y="3139"/>
                  <a:pt x="720" y="3132"/>
                </a:cubicBezTo>
                <a:cubicBezTo>
                  <a:pt x="724" y="3092"/>
                  <a:pt x="743" y="3051"/>
                  <a:pt x="732" y="3012"/>
                </a:cubicBezTo>
                <a:cubicBezTo>
                  <a:pt x="728" y="2996"/>
                  <a:pt x="700" y="3002"/>
                  <a:pt x="684" y="3000"/>
                </a:cubicBezTo>
                <a:cubicBezTo>
                  <a:pt x="568" y="2988"/>
                  <a:pt x="452" y="2985"/>
                  <a:pt x="336" y="2976"/>
                </a:cubicBezTo>
                <a:cubicBezTo>
                  <a:pt x="279" y="2962"/>
                  <a:pt x="229" y="2949"/>
                  <a:pt x="180" y="2916"/>
                </a:cubicBezTo>
                <a:cubicBezTo>
                  <a:pt x="148" y="2868"/>
                  <a:pt x="118" y="2807"/>
                  <a:pt x="84" y="2760"/>
                </a:cubicBezTo>
                <a:cubicBezTo>
                  <a:pt x="74" y="2746"/>
                  <a:pt x="58" y="2737"/>
                  <a:pt x="48" y="2724"/>
                </a:cubicBezTo>
                <a:cubicBezTo>
                  <a:pt x="30" y="2701"/>
                  <a:pt x="0" y="2652"/>
                  <a:pt x="0" y="2652"/>
                </a:cubicBezTo>
                <a:cubicBezTo>
                  <a:pt x="4" y="2124"/>
                  <a:pt x="4" y="1596"/>
                  <a:pt x="12" y="1068"/>
                </a:cubicBezTo>
                <a:cubicBezTo>
                  <a:pt x="14" y="964"/>
                  <a:pt x="20" y="859"/>
                  <a:pt x="36" y="756"/>
                </a:cubicBezTo>
                <a:cubicBezTo>
                  <a:pt x="39" y="739"/>
                  <a:pt x="62" y="733"/>
                  <a:pt x="72" y="720"/>
                </a:cubicBezTo>
                <a:cubicBezTo>
                  <a:pt x="90" y="697"/>
                  <a:pt x="104" y="672"/>
                  <a:pt x="120" y="648"/>
                </a:cubicBezTo>
                <a:cubicBezTo>
                  <a:pt x="188" y="546"/>
                  <a:pt x="232" y="405"/>
                  <a:pt x="336" y="336"/>
                </a:cubicBezTo>
                <a:cubicBezTo>
                  <a:pt x="344" y="324"/>
                  <a:pt x="349" y="309"/>
                  <a:pt x="360" y="300"/>
                </a:cubicBezTo>
                <a:cubicBezTo>
                  <a:pt x="382" y="281"/>
                  <a:pt x="432" y="252"/>
                  <a:pt x="432" y="252"/>
                </a:cubicBezTo>
                <a:cubicBezTo>
                  <a:pt x="461" y="209"/>
                  <a:pt x="484" y="173"/>
                  <a:pt x="528" y="144"/>
                </a:cubicBezTo>
                <a:cubicBezTo>
                  <a:pt x="536" y="132"/>
                  <a:pt x="541" y="117"/>
                  <a:pt x="552" y="108"/>
                </a:cubicBezTo>
                <a:cubicBezTo>
                  <a:pt x="562" y="100"/>
                  <a:pt x="577" y="102"/>
                  <a:pt x="588" y="96"/>
                </a:cubicBezTo>
                <a:cubicBezTo>
                  <a:pt x="601" y="90"/>
                  <a:pt x="611" y="78"/>
                  <a:pt x="624" y="72"/>
                </a:cubicBezTo>
                <a:cubicBezTo>
                  <a:pt x="647" y="62"/>
                  <a:pt x="672" y="56"/>
                  <a:pt x="696" y="48"/>
                </a:cubicBezTo>
                <a:cubicBezTo>
                  <a:pt x="710" y="43"/>
                  <a:pt x="719" y="30"/>
                  <a:pt x="732" y="24"/>
                </a:cubicBezTo>
                <a:cubicBezTo>
                  <a:pt x="755" y="14"/>
                  <a:pt x="804" y="0"/>
                  <a:pt x="804" y="0"/>
                </a:cubicBezTo>
                <a:cubicBezTo>
                  <a:pt x="841" y="25"/>
                  <a:pt x="884" y="54"/>
                  <a:pt x="924" y="72"/>
                </a:cubicBezTo>
                <a:cubicBezTo>
                  <a:pt x="947" y="82"/>
                  <a:pt x="996" y="96"/>
                  <a:pt x="996" y="96"/>
                </a:cubicBezTo>
                <a:cubicBezTo>
                  <a:pt x="1028" y="48"/>
                  <a:pt x="1048" y="38"/>
                  <a:pt x="1104" y="24"/>
                </a:cubicBezTo>
                <a:cubicBezTo>
                  <a:pt x="1294" y="31"/>
                  <a:pt x="1422" y="41"/>
                  <a:pt x="1596" y="60"/>
                </a:cubicBezTo>
                <a:cubicBezTo>
                  <a:pt x="1687" y="83"/>
                  <a:pt x="1780" y="88"/>
                  <a:pt x="1872" y="108"/>
                </a:cubicBezTo>
                <a:cubicBezTo>
                  <a:pt x="1933" y="122"/>
                  <a:pt x="2019" y="139"/>
                  <a:pt x="2076" y="168"/>
                </a:cubicBezTo>
                <a:cubicBezTo>
                  <a:pt x="2124" y="192"/>
                  <a:pt x="2100" y="199"/>
                  <a:pt x="2160" y="204"/>
                </a:cubicBezTo>
                <a:cubicBezTo>
                  <a:pt x="2236" y="211"/>
                  <a:pt x="2312" y="212"/>
                  <a:pt x="2388" y="216"/>
                </a:cubicBezTo>
                <a:cubicBezTo>
                  <a:pt x="2497" y="252"/>
                  <a:pt x="2579" y="296"/>
                  <a:pt x="2676" y="360"/>
                </a:cubicBezTo>
                <a:cubicBezTo>
                  <a:pt x="2687" y="367"/>
                  <a:pt x="2753" y="382"/>
                  <a:pt x="2760" y="384"/>
                </a:cubicBezTo>
                <a:cubicBezTo>
                  <a:pt x="2873" y="416"/>
                  <a:pt x="2991" y="433"/>
                  <a:pt x="3108" y="444"/>
                </a:cubicBezTo>
                <a:cubicBezTo>
                  <a:pt x="3973" y="425"/>
                  <a:pt x="3440" y="469"/>
                  <a:pt x="3732" y="396"/>
                </a:cubicBezTo>
                <a:close/>
              </a:path>
            </a:pathLst>
          </a:custGeom>
          <a:solidFill>
            <a:srgbClr val="FFCC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2532" name="Line 8"/>
          <p:cNvSpPr>
            <a:spLocks noChangeAspect="1" noChangeShapeType="1"/>
          </p:cNvSpPr>
          <p:nvPr/>
        </p:nvSpPr>
        <p:spPr bwMode="auto">
          <a:xfrm>
            <a:off x="2470150" y="5505450"/>
            <a:ext cx="874713" cy="44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2533" name="Rectangle 9"/>
          <p:cNvSpPr>
            <a:spLocks noChangeAspect="1" noChangeArrowheads="1"/>
          </p:cNvSpPr>
          <p:nvPr/>
        </p:nvSpPr>
        <p:spPr bwMode="auto">
          <a:xfrm>
            <a:off x="2281238" y="5565775"/>
            <a:ext cx="1063625" cy="231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2534" name="Rectangle 10"/>
          <p:cNvSpPr>
            <a:spLocks noChangeAspect="1" noChangeArrowheads="1"/>
          </p:cNvSpPr>
          <p:nvPr/>
        </p:nvSpPr>
        <p:spPr bwMode="auto">
          <a:xfrm>
            <a:off x="2333625" y="5551488"/>
            <a:ext cx="342900" cy="1857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2535" name="Group 26"/>
          <p:cNvGrpSpPr>
            <a:grpSpLocks/>
          </p:cNvGrpSpPr>
          <p:nvPr/>
        </p:nvGrpSpPr>
        <p:grpSpPr bwMode="auto">
          <a:xfrm rot="-589263">
            <a:off x="2781300" y="1533525"/>
            <a:ext cx="2879725" cy="1741488"/>
            <a:chOff x="1596" y="1038"/>
            <a:chExt cx="1814" cy="1097"/>
          </a:xfrm>
        </p:grpSpPr>
        <p:sp>
          <p:nvSpPr>
            <p:cNvPr id="22608" name="Freeform 13"/>
            <p:cNvSpPr>
              <a:spLocks/>
            </p:cNvSpPr>
            <p:nvPr/>
          </p:nvSpPr>
          <p:spPr bwMode="auto">
            <a:xfrm>
              <a:off x="1788" y="1196"/>
              <a:ext cx="715" cy="663"/>
            </a:xfrm>
            <a:custGeom>
              <a:avLst/>
              <a:gdLst>
                <a:gd name="T0" fmla="*/ 84 w 715"/>
                <a:gd name="T1" fmla="*/ 112 h 663"/>
                <a:gd name="T2" fmla="*/ 60 w 715"/>
                <a:gd name="T3" fmla="*/ 184 h 663"/>
                <a:gd name="T4" fmla="*/ 0 w 715"/>
                <a:gd name="T5" fmla="*/ 292 h 663"/>
                <a:gd name="T6" fmla="*/ 84 w 715"/>
                <a:gd name="T7" fmla="*/ 508 h 663"/>
                <a:gd name="T8" fmla="*/ 300 w 715"/>
                <a:gd name="T9" fmla="*/ 652 h 663"/>
                <a:gd name="T10" fmla="*/ 468 w 715"/>
                <a:gd name="T11" fmla="*/ 640 h 663"/>
                <a:gd name="T12" fmla="*/ 516 w 715"/>
                <a:gd name="T13" fmla="*/ 532 h 663"/>
                <a:gd name="T14" fmla="*/ 552 w 715"/>
                <a:gd name="T15" fmla="*/ 520 h 663"/>
                <a:gd name="T16" fmla="*/ 624 w 715"/>
                <a:gd name="T17" fmla="*/ 472 h 663"/>
                <a:gd name="T18" fmla="*/ 648 w 715"/>
                <a:gd name="T19" fmla="*/ 124 h 663"/>
                <a:gd name="T20" fmla="*/ 480 w 715"/>
                <a:gd name="T21" fmla="*/ 112 h 663"/>
                <a:gd name="T22" fmla="*/ 384 w 715"/>
                <a:gd name="T23" fmla="*/ 100 h 663"/>
                <a:gd name="T24" fmla="*/ 84 w 715"/>
                <a:gd name="T25" fmla="*/ 112 h 6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5"/>
                <a:gd name="T40" fmla="*/ 0 h 663"/>
                <a:gd name="T41" fmla="*/ 715 w 715"/>
                <a:gd name="T42" fmla="*/ 663 h 66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5" h="663">
                  <a:moveTo>
                    <a:pt x="84" y="112"/>
                  </a:moveTo>
                  <a:cubicBezTo>
                    <a:pt x="76" y="136"/>
                    <a:pt x="74" y="163"/>
                    <a:pt x="60" y="184"/>
                  </a:cubicBezTo>
                  <a:cubicBezTo>
                    <a:pt x="5" y="267"/>
                    <a:pt x="21" y="229"/>
                    <a:pt x="0" y="292"/>
                  </a:cubicBezTo>
                  <a:cubicBezTo>
                    <a:pt x="10" y="390"/>
                    <a:pt x="1" y="453"/>
                    <a:pt x="84" y="508"/>
                  </a:cubicBezTo>
                  <a:cubicBezTo>
                    <a:pt x="130" y="578"/>
                    <a:pt x="221" y="626"/>
                    <a:pt x="300" y="652"/>
                  </a:cubicBezTo>
                  <a:cubicBezTo>
                    <a:pt x="356" y="648"/>
                    <a:pt x="417" y="663"/>
                    <a:pt x="468" y="640"/>
                  </a:cubicBezTo>
                  <a:cubicBezTo>
                    <a:pt x="504" y="624"/>
                    <a:pt x="485" y="557"/>
                    <a:pt x="516" y="532"/>
                  </a:cubicBezTo>
                  <a:cubicBezTo>
                    <a:pt x="526" y="524"/>
                    <a:pt x="541" y="526"/>
                    <a:pt x="552" y="520"/>
                  </a:cubicBezTo>
                  <a:cubicBezTo>
                    <a:pt x="577" y="506"/>
                    <a:pt x="624" y="472"/>
                    <a:pt x="624" y="472"/>
                  </a:cubicBezTo>
                  <a:cubicBezTo>
                    <a:pt x="688" y="376"/>
                    <a:pt x="715" y="231"/>
                    <a:pt x="648" y="124"/>
                  </a:cubicBezTo>
                  <a:cubicBezTo>
                    <a:pt x="618" y="76"/>
                    <a:pt x="536" y="117"/>
                    <a:pt x="480" y="112"/>
                  </a:cubicBezTo>
                  <a:cubicBezTo>
                    <a:pt x="448" y="109"/>
                    <a:pt x="416" y="104"/>
                    <a:pt x="384" y="100"/>
                  </a:cubicBezTo>
                  <a:cubicBezTo>
                    <a:pt x="298" y="71"/>
                    <a:pt x="84" y="0"/>
                    <a:pt x="84" y="112"/>
                  </a:cubicBezTo>
                  <a:close/>
                </a:path>
              </a:pathLst>
            </a:custGeom>
            <a:solidFill>
              <a:srgbClr val="CC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2609" name="Freeform 14"/>
            <p:cNvSpPr>
              <a:spLocks/>
            </p:cNvSpPr>
            <p:nvPr/>
          </p:nvSpPr>
          <p:spPr bwMode="auto">
            <a:xfrm>
              <a:off x="1596" y="1130"/>
              <a:ext cx="283" cy="688"/>
            </a:xfrm>
            <a:custGeom>
              <a:avLst/>
              <a:gdLst>
                <a:gd name="T0" fmla="*/ 156 w 283"/>
                <a:gd name="T1" fmla="*/ 10 h 688"/>
                <a:gd name="T2" fmla="*/ 72 w 283"/>
                <a:gd name="T3" fmla="*/ 106 h 688"/>
                <a:gd name="T4" fmla="*/ 48 w 283"/>
                <a:gd name="T5" fmla="*/ 178 h 688"/>
                <a:gd name="T6" fmla="*/ 24 w 283"/>
                <a:gd name="T7" fmla="*/ 214 h 688"/>
                <a:gd name="T8" fmla="*/ 0 w 283"/>
                <a:gd name="T9" fmla="*/ 286 h 688"/>
                <a:gd name="T10" fmla="*/ 12 w 283"/>
                <a:gd name="T11" fmla="*/ 562 h 688"/>
                <a:gd name="T12" fmla="*/ 108 w 283"/>
                <a:gd name="T13" fmla="*/ 622 h 688"/>
                <a:gd name="T14" fmla="*/ 144 w 283"/>
                <a:gd name="T15" fmla="*/ 634 h 688"/>
                <a:gd name="T16" fmla="*/ 156 w 283"/>
                <a:gd name="T17" fmla="*/ 682 h 688"/>
                <a:gd name="T18" fmla="*/ 204 w 283"/>
                <a:gd name="T19" fmla="*/ 610 h 688"/>
                <a:gd name="T20" fmla="*/ 192 w 283"/>
                <a:gd name="T21" fmla="*/ 562 h 688"/>
                <a:gd name="T22" fmla="*/ 144 w 283"/>
                <a:gd name="T23" fmla="*/ 502 h 688"/>
                <a:gd name="T24" fmla="*/ 228 w 283"/>
                <a:gd name="T25" fmla="*/ 118 h 688"/>
                <a:gd name="T26" fmla="*/ 276 w 283"/>
                <a:gd name="T27" fmla="*/ 46 h 688"/>
                <a:gd name="T28" fmla="*/ 264 w 283"/>
                <a:gd name="T29" fmla="*/ 10 h 688"/>
                <a:gd name="T30" fmla="*/ 156 w 283"/>
                <a:gd name="T31" fmla="*/ 10 h 68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83"/>
                <a:gd name="T49" fmla="*/ 0 h 688"/>
                <a:gd name="T50" fmla="*/ 283 w 283"/>
                <a:gd name="T51" fmla="*/ 688 h 68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83" h="688">
                  <a:moveTo>
                    <a:pt x="156" y="10"/>
                  </a:moveTo>
                  <a:cubicBezTo>
                    <a:pt x="96" y="50"/>
                    <a:pt x="128" y="22"/>
                    <a:pt x="72" y="106"/>
                  </a:cubicBezTo>
                  <a:cubicBezTo>
                    <a:pt x="58" y="127"/>
                    <a:pt x="62" y="157"/>
                    <a:pt x="48" y="178"/>
                  </a:cubicBezTo>
                  <a:cubicBezTo>
                    <a:pt x="40" y="190"/>
                    <a:pt x="30" y="201"/>
                    <a:pt x="24" y="214"/>
                  </a:cubicBezTo>
                  <a:cubicBezTo>
                    <a:pt x="14" y="237"/>
                    <a:pt x="0" y="286"/>
                    <a:pt x="0" y="286"/>
                  </a:cubicBezTo>
                  <a:cubicBezTo>
                    <a:pt x="4" y="378"/>
                    <a:pt x="1" y="471"/>
                    <a:pt x="12" y="562"/>
                  </a:cubicBezTo>
                  <a:cubicBezTo>
                    <a:pt x="17" y="608"/>
                    <a:pt x="80" y="613"/>
                    <a:pt x="108" y="622"/>
                  </a:cubicBezTo>
                  <a:cubicBezTo>
                    <a:pt x="120" y="626"/>
                    <a:pt x="144" y="634"/>
                    <a:pt x="144" y="634"/>
                  </a:cubicBezTo>
                  <a:cubicBezTo>
                    <a:pt x="148" y="650"/>
                    <a:pt x="141" y="688"/>
                    <a:pt x="156" y="682"/>
                  </a:cubicBezTo>
                  <a:cubicBezTo>
                    <a:pt x="183" y="671"/>
                    <a:pt x="204" y="610"/>
                    <a:pt x="204" y="610"/>
                  </a:cubicBezTo>
                  <a:cubicBezTo>
                    <a:pt x="200" y="594"/>
                    <a:pt x="201" y="576"/>
                    <a:pt x="192" y="562"/>
                  </a:cubicBezTo>
                  <a:cubicBezTo>
                    <a:pt x="120" y="453"/>
                    <a:pt x="183" y="620"/>
                    <a:pt x="144" y="502"/>
                  </a:cubicBezTo>
                  <a:cubicBezTo>
                    <a:pt x="149" y="353"/>
                    <a:pt x="69" y="158"/>
                    <a:pt x="228" y="118"/>
                  </a:cubicBezTo>
                  <a:cubicBezTo>
                    <a:pt x="244" y="94"/>
                    <a:pt x="260" y="70"/>
                    <a:pt x="276" y="46"/>
                  </a:cubicBezTo>
                  <a:cubicBezTo>
                    <a:pt x="283" y="35"/>
                    <a:pt x="276" y="14"/>
                    <a:pt x="264" y="10"/>
                  </a:cubicBezTo>
                  <a:cubicBezTo>
                    <a:pt x="230" y="0"/>
                    <a:pt x="192" y="10"/>
                    <a:pt x="156" y="10"/>
                  </a:cubicBezTo>
                  <a:close/>
                </a:path>
              </a:pathLst>
            </a:custGeom>
            <a:solidFill>
              <a:srgbClr val="CC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2610" name="Freeform 16"/>
            <p:cNvSpPr>
              <a:spLocks/>
            </p:cNvSpPr>
            <p:nvPr/>
          </p:nvSpPr>
          <p:spPr bwMode="auto">
            <a:xfrm>
              <a:off x="1920" y="1038"/>
              <a:ext cx="709" cy="319"/>
            </a:xfrm>
            <a:custGeom>
              <a:avLst/>
              <a:gdLst>
                <a:gd name="T0" fmla="*/ 96 w 709"/>
                <a:gd name="T1" fmla="*/ 30 h 319"/>
                <a:gd name="T2" fmla="*/ 0 w 709"/>
                <a:gd name="T3" fmla="*/ 90 h 319"/>
                <a:gd name="T4" fmla="*/ 204 w 709"/>
                <a:gd name="T5" fmla="*/ 162 h 319"/>
                <a:gd name="T6" fmla="*/ 516 w 709"/>
                <a:gd name="T7" fmla="*/ 222 h 319"/>
                <a:gd name="T8" fmla="*/ 612 w 709"/>
                <a:gd name="T9" fmla="*/ 318 h 319"/>
                <a:gd name="T10" fmla="*/ 660 w 709"/>
                <a:gd name="T11" fmla="*/ 186 h 319"/>
                <a:gd name="T12" fmla="*/ 576 w 709"/>
                <a:gd name="T13" fmla="*/ 162 h 319"/>
                <a:gd name="T14" fmla="*/ 408 w 709"/>
                <a:gd name="T15" fmla="*/ 102 h 319"/>
                <a:gd name="T16" fmla="*/ 204 w 709"/>
                <a:gd name="T17" fmla="*/ 66 h 319"/>
                <a:gd name="T18" fmla="*/ 168 w 709"/>
                <a:gd name="T19" fmla="*/ 54 h 319"/>
                <a:gd name="T20" fmla="*/ 132 w 709"/>
                <a:gd name="T21" fmla="*/ 30 h 319"/>
                <a:gd name="T22" fmla="*/ 96 w 709"/>
                <a:gd name="T23" fmla="*/ 30 h 3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09"/>
                <a:gd name="T37" fmla="*/ 0 h 319"/>
                <a:gd name="T38" fmla="*/ 709 w 709"/>
                <a:gd name="T39" fmla="*/ 319 h 3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09" h="319">
                  <a:moveTo>
                    <a:pt x="96" y="30"/>
                  </a:moveTo>
                  <a:cubicBezTo>
                    <a:pt x="39" y="44"/>
                    <a:pt x="19" y="32"/>
                    <a:pt x="0" y="90"/>
                  </a:cubicBezTo>
                  <a:cubicBezTo>
                    <a:pt x="48" y="163"/>
                    <a:pt x="124" y="153"/>
                    <a:pt x="204" y="162"/>
                  </a:cubicBezTo>
                  <a:cubicBezTo>
                    <a:pt x="316" y="199"/>
                    <a:pt x="393" y="212"/>
                    <a:pt x="516" y="222"/>
                  </a:cubicBezTo>
                  <a:cubicBezTo>
                    <a:pt x="551" y="257"/>
                    <a:pt x="571" y="291"/>
                    <a:pt x="612" y="318"/>
                  </a:cubicBezTo>
                  <a:cubicBezTo>
                    <a:pt x="694" y="302"/>
                    <a:pt x="709" y="319"/>
                    <a:pt x="660" y="186"/>
                  </a:cubicBezTo>
                  <a:cubicBezTo>
                    <a:pt x="658" y="182"/>
                    <a:pt x="596" y="167"/>
                    <a:pt x="576" y="162"/>
                  </a:cubicBezTo>
                  <a:cubicBezTo>
                    <a:pt x="551" y="88"/>
                    <a:pt x="487" y="110"/>
                    <a:pt x="408" y="102"/>
                  </a:cubicBezTo>
                  <a:cubicBezTo>
                    <a:pt x="340" y="79"/>
                    <a:pt x="276" y="74"/>
                    <a:pt x="204" y="66"/>
                  </a:cubicBezTo>
                  <a:cubicBezTo>
                    <a:pt x="192" y="62"/>
                    <a:pt x="179" y="60"/>
                    <a:pt x="168" y="54"/>
                  </a:cubicBezTo>
                  <a:cubicBezTo>
                    <a:pt x="155" y="48"/>
                    <a:pt x="145" y="36"/>
                    <a:pt x="132" y="30"/>
                  </a:cubicBezTo>
                  <a:cubicBezTo>
                    <a:pt x="62" y="0"/>
                    <a:pt x="78" y="12"/>
                    <a:pt x="96" y="30"/>
                  </a:cubicBezTo>
                  <a:close/>
                </a:path>
              </a:pathLst>
            </a:custGeom>
            <a:solidFill>
              <a:srgbClr val="CC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2611" name="Freeform 17"/>
            <p:cNvSpPr>
              <a:spLocks/>
            </p:cNvSpPr>
            <p:nvPr/>
          </p:nvSpPr>
          <p:spPr bwMode="auto">
            <a:xfrm>
              <a:off x="1764" y="1802"/>
              <a:ext cx="722" cy="240"/>
            </a:xfrm>
            <a:custGeom>
              <a:avLst/>
              <a:gdLst>
                <a:gd name="T0" fmla="*/ 168 w 722"/>
                <a:gd name="T1" fmla="*/ 10 h 240"/>
                <a:gd name="T2" fmla="*/ 0 w 722"/>
                <a:gd name="T3" fmla="*/ 82 h 240"/>
                <a:gd name="T4" fmla="*/ 12 w 722"/>
                <a:gd name="T5" fmla="*/ 118 h 240"/>
                <a:gd name="T6" fmla="*/ 84 w 722"/>
                <a:gd name="T7" fmla="*/ 142 h 240"/>
                <a:gd name="T8" fmla="*/ 120 w 722"/>
                <a:gd name="T9" fmla="*/ 166 h 240"/>
                <a:gd name="T10" fmla="*/ 228 w 722"/>
                <a:gd name="T11" fmla="*/ 202 h 240"/>
                <a:gd name="T12" fmla="*/ 300 w 722"/>
                <a:gd name="T13" fmla="*/ 226 h 240"/>
                <a:gd name="T14" fmla="*/ 336 w 722"/>
                <a:gd name="T15" fmla="*/ 238 h 240"/>
                <a:gd name="T16" fmla="*/ 516 w 722"/>
                <a:gd name="T17" fmla="*/ 226 h 240"/>
                <a:gd name="T18" fmla="*/ 588 w 722"/>
                <a:gd name="T19" fmla="*/ 178 h 240"/>
                <a:gd name="T20" fmla="*/ 648 w 722"/>
                <a:gd name="T21" fmla="*/ 70 h 240"/>
                <a:gd name="T22" fmla="*/ 672 w 722"/>
                <a:gd name="T23" fmla="*/ 34 h 240"/>
                <a:gd name="T24" fmla="*/ 708 w 722"/>
                <a:gd name="T25" fmla="*/ 10 h 240"/>
                <a:gd name="T26" fmla="*/ 588 w 722"/>
                <a:gd name="T27" fmla="*/ 22 h 240"/>
                <a:gd name="T28" fmla="*/ 528 w 722"/>
                <a:gd name="T29" fmla="*/ 106 h 240"/>
                <a:gd name="T30" fmla="*/ 492 w 722"/>
                <a:gd name="T31" fmla="*/ 142 h 240"/>
                <a:gd name="T32" fmla="*/ 180 w 722"/>
                <a:gd name="T33" fmla="*/ 106 h 240"/>
                <a:gd name="T34" fmla="*/ 168 w 722"/>
                <a:gd name="T35" fmla="*/ 10 h 2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2"/>
                <a:gd name="T55" fmla="*/ 0 h 240"/>
                <a:gd name="T56" fmla="*/ 722 w 722"/>
                <a:gd name="T57" fmla="*/ 240 h 2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2" h="240">
                  <a:moveTo>
                    <a:pt x="168" y="10"/>
                  </a:moveTo>
                  <a:cubicBezTo>
                    <a:pt x="81" y="19"/>
                    <a:pt x="27" y="0"/>
                    <a:pt x="0" y="82"/>
                  </a:cubicBezTo>
                  <a:cubicBezTo>
                    <a:pt x="4" y="94"/>
                    <a:pt x="2" y="111"/>
                    <a:pt x="12" y="118"/>
                  </a:cubicBezTo>
                  <a:cubicBezTo>
                    <a:pt x="33" y="133"/>
                    <a:pt x="60" y="134"/>
                    <a:pt x="84" y="142"/>
                  </a:cubicBezTo>
                  <a:cubicBezTo>
                    <a:pt x="98" y="147"/>
                    <a:pt x="107" y="160"/>
                    <a:pt x="120" y="166"/>
                  </a:cubicBezTo>
                  <a:cubicBezTo>
                    <a:pt x="120" y="166"/>
                    <a:pt x="210" y="196"/>
                    <a:pt x="228" y="202"/>
                  </a:cubicBezTo>
                  <a:cubicBezTo>
                    <a:pt x="252" y="210"/>
                    <a:pt x="276" y="218"/>
                    <a:pt x="300" y="226"/>
                  </a:cubicBezTo>
                  <a:cubicBezTo>
                    <a:pt x="312" y="230"/>
                    <a:pt x="336" y="238"/>
                    <a:pt x="336" y="238"/>
                  </a:cubicBezTo>
                  <a:cubicBezTo>
                    <a:pt x="396" y="234"/>
                    <a:pt x="458" y="240"/>
                    <a:pt x="516" y="226"/>
                  </a:cubicBezTo>
                  <a:cubicBezTo>
                    <a:pt x="544" y="219"/>
                    <a:pt x="588" y="178"/>
                    <a:pt x="588" y="178"/>
                  </a:cubicBezTo>
                  <a:cubicBezTo>
                    <a:pt x="609" y="115"/>
                    <a:pt x="593" y="153"/>
                    <a:pt x="648" y="70"/>
                  </a:cubicBezTo>
                  <a:cubicBezTo>
                    <a:pt x="656" y="58"/>
                    <a:pt x="664" y="46"/>
                    <a:pt x="672" y="34"/>
                  </a:cubicBezTo>
                  <a:cubicBezTo>
                    <a:pt x="680" y="22"/>
                    <a:pt x="722" y="12"/>
                    <a:pt x="708" y="10"/>
                  </a:cubicBezTo>
                  <a:cubicBezTo>
                    <a:pt x="668" y="4"/>
                    <a:pt x="628" y="18"/>
                    <a:pt x="588" y="22"/>
                  </a:cubicBezTo>
                  <a:cubicBezTo>
                    <a:pt x="560" y="106"/>
                    <a:pt x="588" y="86"/>
                    <a:pt x="528" y="106"/>
                  </a:cubicBezTo>
                  <a:cubicBezTo>
                    <a:pt x="516" y="118"/>
                    <a:pt x="509" y="140"/>
                    <a:pt x="492" y="142"/>
                  </a:cubicBezTo>
                  <a:cubicBezTo>
                    <a:pt x="393" y="153"/>
                    <a:pt x="278" y="126"/>
                    <a:pt x="180" y="106"/>
                  </a:cubicBezTo>
                  <a:cubicBezTo>
                    <a:pt x="119" y="66"/>
                    <a:pt x="116" y="62"/>
                    <a:pt x="168" y="10"/>
                  </a:cubicBezTo>
                  <a:close/>
                </a:path>
              </a:pathLst>
            </a:custGeom>
            <a:solidFill>
              <a:srgbClr val="CC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2612" name="Freeform 19"/>
            <p:cNvSpPr>
              <a:spLocks/>
            </p:cNvSpPr>
            <p:nvPr/>
          </p:nvSpPr>
          <p:spPr bwMode="auto">
            <a:xfrm>
              <a:off x="2411" y="1392"/>
              <a:ext cx="229" cy="376"/>
            </a:xfrm>
            <a:custGeom>
              <a:avLst/>
              <a:gdLst>
                <a:gd name="T0" fmla="*/ 145 w 229"/>
                <a:gd name="T1" fmla="*/ 0 h 376"/>
                <a:gd name="T2" fmla="*/ 229 w 229"/>
                <a:gd name="T3" fmla="*/ 120 h 376"/>
                <a:gd name="T4" fmla="*/ 121 w 229"/>
                <a:gd name="T5" fmla="*/ 372 h 376"/>
                <a:gd name="T6" fmla="*/ 13 w 229"/>
                <a:gd name="T7" fmla="*/ 360 h 376"/>
                <a:gd name="T8" fmla="*/ 49 w 229"/>
                <a:gd name="T9" fmla="*/ 336 h 376"/>
                <a:gd name="T10" fmla="*/ 73 w 229"/>
                <a:gd name="T11" fmla="*/ 264 h 376"/>
                <a:gd name="T12" fmla="*/ 109 w 229"/>
                <a:gd name="T13" fmla="*/ 192 h 376"/>
                <a:gd name="T14" fmla="*/ 145 w 229"/>
                <a:gd name="T15" fmla="*/ 0 h 3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9"/>
                <a:gd name="T25" fmla="*/ 0 h 376"/>
                <a:gd name="T26" fmla="*/ 229 w 229"/>
                <a:gd name="T27" fmla="*/ 376 h 37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9" h="376">
                  <a:moveTo>
                    <a:pt x="145" y="0"/>
                  </a:moveTo>
                  <a:cubicBezTo>
                    <a:pt x="207" y="21"/>
                    <a:pt x="208" y="58"/>
                    <a:pt x="229" y="120"/>
                  </a:cubicBezTo>
                  <a:cubicBezTo>
                    <a:pt x="214" y="207"/>
                    <a:pt x="171" y="298"/>
                    <a:pt x="121" y="372"/>
                  </a:cubicBezTo>
                  <a:cubicBezTo>
                    <a:pt x="85" y="368"/>
                    <a:pt x="45" y="376"/>
                    <a:pt x="13" y="360"/>
                  </a:cubicBezTo>
                  <a:cubicBezTo>
                    <a:pt x="0" y="354"/>
                    <a:pt x="41" y="348"/>
                    <a:pt x="49" y="336"/>
                  </a:cubicBezTo>
                  <a:cubicBezTo>
                    <a:pt x="62" y="315"/>
                    <a:pt x="65" y="288"/>
                    <a:pt x="73" y="264"/>
                  </a:cubicBezTo>
                  <a:cubicBezTo>
                    <a:pt x="81" y="239"/>
                    <a:pt x="101" y="217"/>
                    <a:pt x="109" y="192"/>
                  </a:cubicBezTo>
                  <a:cubicBezTo>
                    <a:pt x="117" y="125"/>
                    <a:pt x="124" y="63"/>
                    <a:pt x="145" y="0"/>
                  </a:cubicBezTo>
                  <a:close/>
                </a:path>
              </a:pathLst>
            </a:custGeom>
            <a:solidFill>
              <a:srgbClr val="CC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grpSp>
          <p:nvGrpSpPr>
            <p:cNvPr id="22613" name="Group 25"/>
            <p:cNvGrpSpPr>
              <a:grpSpLocks/>
            </p:cNvGrpSpPr>
            <p:nvPr/>
          </p:nvGrpSpPr>
          <p:grpSpPr bwMode="auto">
            <a:xfrm>
              <a:off x="2556" y="1224"/>
              <a:ext cx="854" cy="911"/>
              <a:chOff x="2556" y="1224"/>
              <a:chExt cx="854" cy="911"/>
            </a:xfrm>
          </p:grpSpPr>
          <p:sp>
            <p:nvSpPr>
              <p:cNvPr id="22614" name="Freeform 20"/>
              <p:cNvSpPr>
                <a:spLocks/>
              </p:cNvSpPr>
              <p:nvPr/>
            </p:nvSpPr>
            <p:spPr bwMode="auto">
              <a:xfrm>
                <a:off x="2694" y="1224"/>
                <a:ext cx="474" cy="732"/>
              </a:xfrm>
              <a:custGeom>
                <a:avLst/>
                <a:gdLst>
                  <a:gd name="T0" fmla="*/ 18 w 474"/>
                  <a:gd name="T1" fmla="*/ 0 h 732"/>
                  <a:gd name="T2" fmla="*/ 90 w 474"/>
                  <a:gd name="T3" fmla="*/ 12 h 732"/>
                  <a:gd name="T4" fmla="*/ 186 w 474"/>
                  <a:gd name="T5" fmla="*/ 96 h 732"/>
                  <a:gd name="T6" fmla="*/ 210 w 474"/>
                  <a:gd name="T7" fmla="*/ 132 h 732"/>
                  <a:gd name="T8" fmla="*/ 282 w 474"/>
                  <a:gd name="T9" fmla="*/ 180 h 732"/>
                  <a:gd name="T10" fmla="*/ 330 w 474"/>
                  <a:gd name="T11" fmla="*/ 228 h 732"/>
                  <a:gd name="T12" fmla="*/ 390 w 474"/>
                  <a:gd name="T13" fmla="*/ 276 h 732"/>
                  <a:gd name="T14" fmla="*/ 438 w 474"/>
                  <a:gd name="T15" fmla="*/ 324 h 732"/>
                  <a:gd name="T16" fmla="*/ 450 w 474"/>
                  <a:gd name="T17" fmla="*/ 360 h 732"/>
                  <a:gd name="T18" fmla="*/ 474 w 474"/>
                  <a:gd name="T19" fmla="*/ 396 h 732"/>
                  <a:gd name="T20" fmla="*/ 462 w 474"/>
                  <a:gd name="T21" fmla="*/ 540 h 732"/>
                  <a:gd name="T22" fmla="*/ 438 w 474"/>
                  <a:gd name="T23" fmla="*/ 612 h 732"/>
                  <a:gd name="T24" fmla="*/ 354 w 474"/>
                  <a:gd name="T25" fmla="*/ 636 h 732"/>
                  <a:gd name="T26" fmla="*/ 234 w 474"/>
                  <a:gd name="T27" fmla="*/ 732 h 732"/>
                  <a:gd name="T28" fmla="*/ 246 w 474"/>
                  <a:gd name="T29" fmla="*/ 588 h 732"/>
                  <a:gd name="T30" fmla="*/ 282 w 474"/>
                  <a:gd name="T31" fmla="*/ 576 h 732"/>
                  <a:gd name="T32" fmla="*/ 354 w 474"/>
                  <a:gd name="T33" fmla="*/ 528 h 732"/>
                  <a:gd name="T34" fmla="*/ 342 w 474"/>
                  <a:gd name="T35" fmla="*/ 444 h 732"/>
                  <a:gd name="T36" fmla="*/ 330 w 474"/>
                  <a:gd name="T37" fmla="*/ 384 h 732"/>
                  <a:gd name="T38" fmla="*/ 258 w 474"/>
                  <a:gd name="T39" fmla="*/ 372 h 732"/>
                  <a:gd name="T40" fmla="*/ 174 w 474"/>
                  <a:gd name="T41" fmla="*/ 300 h 732"/>
                  <a:gd name="T42" fmla="*/ 102 w 474"/>
                  <a:gd name="T43" fmla="*/ 156 h 732"/>
                  <a:gd name="T44" fmla="*/ 30 w 474"/>
                  <a:gd name="T45" fmla="*/ 132 h 732"/>
                  <a:gd name="T46" fmla="*/ 18 w 474"/>
                  <a:gd name="T47" fmla="*/ 0 h 73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74"/>
                  <a:gd name="T73" fmla="*/ 0 h 732"/>
                  <a:gd name="T74" fmla="*/ 474 w 474"/>
                  <a:gd name="T75" fmla="*/ 732 h 73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74" h="732">
                    <a:moveTo>
                      <a:pt x="18" y="0"/>
                    </a:moveTo>
                    <a:cubicBezTo>
                      <a:pt x="42" y="4"/>
                      <a:pt x="67" y="4"/>
                      <a:pt x="90" y="12"/>
                    </a:cubicBezTo>
                    <a:cubicBezTo>
                      <a:pt x="127" y="24"/>
                      <a:pt x="148" y="71"/>
                      <a:pt x="186" y="96"/>
                    </a:cubicBezTo>
                    <a:cubicBezTo>
                      <a:pt x="194" y="108"/>
                      <a:pt x="199" y="123"/>
                      <a:pt x="210" y="132"/>
                    </a:cubicBezTo>
                    <a:cubicBezTo>
                      <a:pt x="232" y="151"/>
                      <a:pt x="282" y="180"/>
                      <a:pt x="282" y="180"/>
                    </a:cubicBezTo>
                    <a:cubicBezTo>
                      <a:pt x="308" y="259"/>
                      <a:pt x="272" y="181"/>
                      <a:pt x="330" y="228"/>
                    </a:cubicBezTo>
                    <a:cubicBezTo>
                      <a:pt x="408" y="290"/>
                      <a:pt x="300" y="246"/>
                      <a:pt x="390" y="276"/>
                    </a:cubicBezTo>
                    <a:cubicBezTo>
                      <a:pt x="422" y="372"/>
                      <a:pt x="374" y="260"/>
                      <a:pt x="438" y="324"/>
                    </a:cubicBezTo>
                    <a:cubicBezTo>
                      <a:pt x="447" y="333"/>
                      <a:pt x="444" y="349"/>
                      <a:pt x="450" y="360"/>
                    </a:cubicBezTo>
                    <a:cubicBezTo>
                      <a:pt x="456" y="373"/>
                      <a:pt x="466" y="384"/>
                      <a:pt x="474" y="396"/>
                    </a:cubicBezTo>
                    <a:cubicBezTo>
                      <a:pt x="470" y="444"/>
                      <a:pt x="470" y="492"/>
                      <a:pt x="462" y="540"/>
                    </a:cubicBezTo>
                    <a:cubicBezTo>
                      <a:pt x="458" y="565"/>
                      <a:pt x="463" y="606"/>
                      <a:pt x="438" y="612"/>
                    </a:cubicBezTo>
                    <a:cubicBezTo>
                      <a:pt x="378" y="627"/>
                      <a:pt x="406" y="619"/>
                      <a:pt x="354" y="636"/>
                    </a:cubicBezTo>
                    <a:cubicBezTo>
                      <a:pt x="332" y="703"/>
                      <a:pt x="288" y="696"/>
                      <a:pt x="234" y="732"/>
                    </a:cubicBezTo>
                    <a:cubicBezTo>
                      <a:pt x="222" y="696"/>
                      <a:pt x="218" y="616"/>
                      <a:pt x="246" y="588"/>
                    </a:cubicBezTo>
                    <a:cubicBezTo>
                      <a:pt x="255" y="579"/>
                      <a:pt x="271" y="582"/>
                      <a:pt x="282" y="576"/>
                    </a:cubicBezTo>
                    <a:cubicBezTo>
                      <a:pt x="307" y="562"/>
                      <a:pt x="354" y="528"/>
                      <a:pt x="354" y="528"/>
                    </a:cubicBezTo>
                    <a:cubicBezTo>
                      <a:pt x="350" y="500"/>
                      <a:pt x="347" y="472"/>
                      <a:pt x="342" y="444"/>
                    </a:cubicBezTo>
                    <a:cubicBezTo>
                      <a:pt x="339" y="424"/>
                      <a:pt x="345" y="397"/>
                      <a:pt x="330" y="384"/>
                    </a:cubicBezTo>
                    <a:cubicBezTo>
                      <a:pt x="312" y="368"/>
                      <a:pt x="282" y="376"/>
                      <a:pt x="258" y="372"/>
                    </a:cubicBezTo>
                    <a:cubicBezTo>
                      <a:pt x="239" y="314"/>
                      <a:pt x="225" y="334"/>
                      <a:pt x="174" y="300"/>
                    </a:cubicBezTo>
                    <a:cubicBezTo>
                      <a:pt x="112" y="207"/>
                      <a:pt x="135" y="255"/>
                      <a:pt x="102" y="156"/>
                    </a:cubicBezTo>
                    <a:cubicBezTo>
                      <a:pt x="94" y="132"/>
                      <a:pt x="30" y="132"/>
                      <a:pt x="30" y="132"/>
                    </a:cubicBezTo>
                    <a:cubicBezTo>
                      <a:pt x="0" y="41"/>
                      <a:pt x="1" y="85"/>
                      <a:pt x="18" y="0"/>
                    </a:cubicBezTo>
                    <a:close/>
                  </a:path>
                </a:pathLst>
              </a:custGeom>
              <a:solidFill>
                <a:srgbClr val="CC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615" name="Freeform 22"/>
              <p:cNvSpPr>
                <a:spLocks/>
              </p:cNvSpPr>
              <p:nvPr/>
            </p:nvSpPr>
            <p:spPr bwMode="auto">
              <a:xfrm>
                <a:off x="2556" y="1696"/>
                <a:ext cx="854" cy="439"/>
              </a:xfrm>
              <a:custGeom>
                <a:avLst/>
                <a:gdLst>
                  <a:gd name="T0" fmla="*/ 252 w 854"/>
                  <a:gd name="T1" fmla="*/ 1 h 631"/>
                  <a:gd name="T2" fmla="*/ 0 w 854"/>
                  <a:gd name="T3" fmla="*/ 1 h 631"/>
                  <a:gd name="T4" fmla="*/ 132 w 854"/>
                  <a:gd name="T5" fmla="*/ 1 h 631"/>
                  <a:gd name="T6" fmla="*/ 168 w 854"/>
                  <a:gd name="T7" fmla="*/ 1 h 631"/>
                  <a:gd name="T8" fmla="*/ 312 w 854"/>
                  <a:gd name="T9" fmla="*/ 1 h 631"/>
                  <a:gd name="T10" fmla="*/ 480 w 854"/>
                  <a:gd name="T11" fmla="*/ 1 h 631"/>
                  <a:gd name="T12" fmla="*/ 648 w 854"/>
                  <a:gd name="T13" fmla="*/ 1 h 631"/>
                  <a:gd name="T14" fmla="*/ 672 w 854"/>
                  <a:gd name="T15" fmla="*/ 1 h 631"/>
                  <a:gd name="T16" fmla="*/ 744 w 854"/>
                  <a:gd name="T17" fmla="*/ 1 h 631"/>
                  <a:gd name="T18" fmla="*/ 804 w 854"/>
                  <a:gd name="T19" fmla="*/ 1 h 631"/>
                  <a:gd name="T20" fmla="*/ 708 w 854"/>
                  <a:gd name="T21" fmla="*/ 1 h 631"/>
                  <a:gd name="T22" fmla="*/ 672 w 854"/>
                  <a:gd name="T23" fmla="*/ 1 h 631"/>
                  <a:gd name="T24" fmla="*/ 648 w 854"/>
                  <a:gd name="T25" fmla="*/ 1 h 631"/>
                  <a:gd name="T26" fmla="*/ 612 w 854"/>
                  <a:gd name="T27" fmla="*/ 1 h 631"/>
                  <a:gd name="T28" fmla="*/ 564 w 854"/>
                  <a:gd name="T29" fmla="*/ 1 h 631"/>
                  <a:gd name="T30" fmla="*/ 492 w 854"/>
                  <a:gd name="T31" fmla="*/ 1 h 631"/>
                  <a:gd name="T32" fmla="*/ 264 w 854"/>
                  <a:gd name="T33" fmla="*/ 1 h 631"/>
                  <a:gd name="T34" fmla="*/ 192 w 854"/>
                  <a:gd name="T35" fmla="*/ 1 h 631"/>
                  <a:gd name="T36" fmla="*/ 252 w 854"/>
                  <a:gd name="T37" fmla="*/ 1 h 63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54"/>
                  <a:gd name="T58" fmla="*/ 0 h 631"/>
                  <a:gd name="T59" fmla="*/ 854 w 854"/>
                  <a:gd name="T60" fmla="*/ 631 h 63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54" h="631">
                    <a:moveTo>
                      <a:pt x="252" y="344"/>
                    </a:moveTo>
                    <a:cubicBezTo>
                      <a:pt x="142" y="271"/>
                      <a:pt x="39" y="287"/>
                      <a:pt x="0" y="404"/>
                    </a:cubicBezTo>
                    <a:cubicBezTo>
                      <a:pt x="35" y="456"/>
                      <a:pt x="78" y="461"/>
                      <a:pt x="132" y="488"/>
                    </a:cubicBezTo>
                    <a:cubicBezTo>
                      <a:pt x="145" y="494"/>
                      <a:pt x="155" y="506"/>
                      <a:pt x="168" y="512"/>
                    </a:cubicBezTo>
                    <a:cubicBezTo>
                      <a:pt x="206" y="529"/>
                      <a:pt x="276" y="536"/>
                      <a:pt x="312" y="560"/>
                    </a:cubicBezTo>
                    <a:cubicBezTo>
                      <a:pt x="365" y="596"/>
                      <a:pt x="419" y="608"/>
                      <a:pt x="480" y="620"/>
                    </a:cubicBezTo>
                    <a:cubicBezTo>
                      <a:pt x="536" y="616"/>
                      <a:pt x="597" y="631"/>
                      <a:pt x="648" y="608"/>
                    </a:cubicBezTo>
                    <a:cubicBezTo>
                      <a:pt x="671" y="598"/>
                      <a:pt x="664" y="560"/>
                      <a:pt x="672" y="536"/>
                    </a:cubicBezTo>
                    <a:cubicBezTo>
                      <a:pt x="686" y="495"/>
                      <a:pt x="730" y="469"/>
                      <a:pt x="744" y="428"/>
                    </a:cubicBezTo>
                    <a:cubicBezTo>
                      <a:pt x="766" y="361"/>
                      <a:pt x="787" y="293"/>
                      <a:pt x="804" y="224"/>
                    </a:cubicBezTo>
                    <a:cubicBezTo>
                      <a:pt x="793" y="55"/>
                      <a:pt x="854" y="0"/>
                      <a:pt x="708" y="44"/>
                    </a:cubicBezTo>
                    <a:cubicBezTo>
                      <a:pt x="694" y="48"/>
                      <a:pt x="684" y="60"/>
                      <a:pt x="672" y="68"/>
                    </a:cubicBezTo>
                    <a:cubicBezTo>
                      <a:pt x="636" y="175"/>
                      <a:pt x="687" y="14"/>
                      <a:pt x="648" y="272"/>
                    </a:cubicBezTo>
                    <a:cubicBezTo>
                      <a:pt x="648" y="272"/>
                      <a:pt x="618" y="362"/>
                      <a:pt x="612" y="380"/>
                    </a:cubicBezTo>
                    <a:cubicBezTo>
                      <a:pt x="603" y="407"/>
                      <a:pt x="591" y="443"/>
                      <a:pt x="564" y="452"/>
                    </a:cubicBezTo>
                    <a:cubicBezTo>
                      <a:pt x="540" y="460"/>
                      <a:pt x="492" y="476"/>
                      <a:pt x="492" y="476"/>
                    </a:cubicBezTo>
                    <a:cubicBezTo>
                      <a:pt x="418" y="461"/>
                      <a:pt x="331" y="450"/>
                      <a:pt x="264" y="416"/>
                    </a:cubicBezTo>
                    <a:cubicBezTo>
                      <a:pt x="171" y="369"/>
                      <a:pt x="282" y="410"/>
                      <a:pt x="192" y="380"/>
                    </a:cubicBezTo>
                    <a:cubicBezTo>
                      <a:pt x="235" y="351"/>
                      <a:pt x="215" y="362"/>
                      <a:pt x="252" y="344"/>
                    </a:cubicBezTo>
                    <a:close/>
                  </a:path>
                </a:pathLst>
              </a:custGeom>
              <a:solidFill>
                <a:srgbClr val="CC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616" name="Freeform 24"/>
              <p:cNvSpPr>
                <a:spLocks/>
              </p:cNvSpPr>
              <p:nvPr/>
            </p:nvSpPr>
            <p:spPr bwMode="auto">
              <a:xfrm>
                <a:off x="2640" y="1497"/>
                <a:ext cx="203" cy="361"/>
              </a:xfrm>
              <a:custGeom>
                <a:avLst/>
                <a:gdLst>
                  <a:gd name="T0" fmla="*/ 96 w 203"/>
                  <a:gd name="T1" fmla="*/ 3 h 361"/>
                  <a:gd name="T2" fmla="*/ 144 w 203"/>
                  <a:gd name="T3" fmla="*/ 51 h 361"/>
                  <a:gd name="T4" fmla="*/ 168 w 203"/>
                  <a:gd name="T5" fmla="*/ 87 h 361"/>
                  <a:gd name="T6" fmla="*/ 192 w 203"/>
                  <a:gd name="T7" fmla="*/ 159 h 361"/>
                  <a:gd name="T8" fmla="*/ 0 w 203"/>
                  <a:gd name="T9" fmla="*/ 315 h 361"/>
                  <a:gd name="T10" fmla="*/ 12 w 203"/>
                  <a:gd name="T11" fmla="*/ 279 h 361"/>
                  <a:gd name="T12" fmla="*/ 84 w 203"/>
                  <a:gd name="T13" fmla="*/ 231 h 361"/>
                  <a:gd name="T14" fmla="*/ 96 w 203"/>
                  <a:gd name="T15" fmla="*/ 3 h 36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3"/>
                  <a:gd name="T25" fmla="*/ 0 h 361"/>
                  <a:gd name="T26" fmla="*/ 203 w 203"/>
                  <a:gd name="T27" fmla="*/ 361 h 36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3" h="361">
                    <a:moveTo>
                      <a:pt x="96" y="3"/>
                    </a:moveTo>
                    <a:cubicBezTo>
                      <a:pt x="154" y="22"/>
                      <a:pt x="118" y="0"/>
                      <a:pt x="144" y="51"/>
                    </a:cubicBezTo>
                    <a:cubicBezTo>
                      <a:pt x="150" y="64"/>
                      <a:pt x="162" y="74"/>
                      <a:pt x="168" y="87"/>
                    </a:cubicBezTo>
                    <a:cubicBezTo>
                      <a:pt x="178" y="110"/>
                      <a:pt x="192" y="159"/>
                      <a:pt x="192" y="159"/>
                    </a:cubicBezTo>
                    <a:cubicBezTo>
                      <a:pt x="175" y="361"/>
                      <a:pt x="203" y="332"/>
                      <a:pt x="0" y="315"/>
                    </a:cubicBezTo>
                    <a:cubicBezTo>
                      <a:pt x="4" y="303"/>
                      <a:pt x="3" y="288"/>
                      <a:pt x="12" y="279"/>
                    </a:cubicBezTo>
                    <a:cubicBezTo>
                      <a:pt x="32" y="259"/>
                      <a:pt x="84" y="231"/>
                      <a:pt x="84" y="231"/>
                    </a:cubicBezTo>
                    <a:cubicBezTo>
                      <a:pt x="107" y="161"/>
                      <a:pt x="153" y="60"/>
                      <a:pt x="96" y="3"/>
                    </a:cubicBezTo>
                    <a:close/>
                  </a:path>
                </a:pathLst>
              </a:custGeom>
              <a:solidFill>
                <a:srgbClr val="CC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22536" name="Freeform 34"/>
          <p:cNvSpPr>
            <a:spLocks noChangeAspect="1"/>
          </p:cNvSpPr>
          <p:nvPr/>
        </p:nvSpPr>
        <p:spPr bwMode="auto">
          <a:xfrm rot="16200000" flipH="1">
            <a:off x="5583237" y="2133601"/>
            <a:ext cx="542925" cy="247650"/>
          </a:xfrm>
          <a:custGeom>
            <a:avLst/>
            <a:gdLst>
              <a:gd name="T0" fmla="*/ 2147483647 w 537"/>
              <a:gd name="T1" fmla="*/ 0 h 206"/>
              <a:gd name="T2" fmla="*/ 2147483647 w 537"/>
              <a:gd name="T3" fmla="*/ 2147483647 h 206"/>
              <a:gd name="T4" fmla="*/ 2147483647 w 537"/>
              <a:gd name="T5" fmla="*/ 2147483647 h 206"/>
              <a:gd name="T6" fmla="*/ 2147483647 w 537"/>
              <a:gd name="T7" fmla="*/ 2147483647 h 206"/>
              <a:gd name="T8" fmla="*/ 2147483647 w 537"/>
              <a:gd name="T9" fmla="*/ 2147483647 h 206"/>
              <a:gd name="T10" fmla="*/ 2147483647 w 537"/>
              <a:gd name="T11" fmla="*/ 2147483647 h 206"/>
              <a:gd name="T12" fmla="*/ 2147483647 w 537"/>
              <a:gd name="T13" fmla="*/ 2147483647 h 206"/>
              <a:gd name="T14" fmla="*/ 2147483647 w 537"/>
              <a:gd name="T15" fmla="*/ 0 h 206"/>
              <a:gd name="T16" fmla="*/ 2147483647 w 537"/>
              <a:gd name="T17" fmla="*/ 2147483647 h 206"/>
              <a:gd name="T18" fmla="*/ 2147483647 w 537"/>
              <a:gd name="T19" fmla="*/ 2147483647 h 206"/>
              <a:gd name="T20" fmla="*/ 2147483647 w 537"/>
              <a:gd name="T21" fmla="*/ 0 h 20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37"/>
              <a:gd name="T34" fmla="*/ 0 h 206"/>
              <a:gd name="T35" fmla="*/ 537 w 537"/>
              <a:gd name="T36" fmla="*/ 206 h 20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37" h="206">
                <a:moveTo>
                  <a:pt x="239" y="0"/>
                </a:moveTo>
                <a:cubicBezTo>
                  <a:pt x="287" y="4"/>
                  <a:pt x="335" y="5"/>
                  <a:pt x="383" y="12"/>
                </a:cubicBezTo>
                <a:cubicBezTo>
                  <a:pt x="416" y="17"/>
                  <a:pt x="479" y="36"/>
                  <a:pt x="479" y="36"/>
                </a:cubicBezTo>
                <a:cubicBezTo>
                  <a:pt x="491" y="44"/>
                  <a:pt x="511" y="46"/>
                  <a:pt x="515" y="60"/>
                </a:cubicBezTo>
                <a:cubicBezTo>
                  <a:pt x="537" y="137"/>
                  <a:pt x="449" y="179"/>
                  <a:pt x="395" y="192"/>
                </a:cubicBezTo>
                <a:cubicBezTo>
                  <a:pt x="264" y="186"/>
                  <a:pt x="134" y="206"/>
                  <a:pt x="23" y="132"/>
                </a:cubicBezTo>
                <a:cubicBezTo>
                  <a:pt x="0" y="63"/>
                  <a:pt x="22" y="75"/>
                  <a:pt x="71" y="48"/>
                </a:cubicBezTo>
                <a:cubicBezTo>
                  <a:pt x="96" y="34"/>
                  <a:pt x="143" y="0"/>
                  <a:pt x="143" y="0"/>
                </a:cubicBezTo>
                <a:cubicBezTo>
                  <a:pt x="159" y="4"/>
                  <a:pt x="175" y="7"/>
                  <a:pt x="191" y="12"/>
                </a:cubicBezTo>
                <a:cubicBezTo>
                  <a:pt x="203" y="15"/>
                  <a:pt x="215" y="27"/>
                  <a:pt x="227" y="24"/>
                </a:cubicBezTo>
                <a:cubicBezTo>
                  <a:pt x="236" y="22"/>
                  <a:pt x="235" y="8"/>
                  <a:pt x="239" y="0"/>
                </a:cubicBezTo>
                <a:close/>
              </a:path>
            </a:pathLst>
          </a:custGeom>
          <a:solidFill>
            <a:srgbClr val="CC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2537" name="Freeform 35"/>
          <p:cNvSpPr>
            <a:spLocks noChangeAspect="1"/>
          </p:cNvSpPr>
          <p:nvPr/>
        </p:nvSpPr>
        <p:spPr bwMode="auto">
          <a:xfrm rot="10800000" flipH="1">
            <a:off x="6321425" y="2036763"/>
            <a:ext cx="346075" cy="215900"/>
          </a:xfrm>
          <a:custGeom>
            <a:avLst/>
            <a:gdLst>
              <a:gd name="T0" fmla="*/ 2147483647 w 537"/>
              <a:gd name="T1" fmla="*/ 0 h 206"/>
              <a:gd name="T2" fmla="*/ 2147483647 w 537"/>
              <a:gd name="T3" fmla="*/ 2147483647 h 206"/>
              <a:gd name="T4" fmla="*/ 2147483647 w 537"/>
              <a:gd name="T5" fmla="*/ 2147483647 h 206"/>
              <a:gd name="T6" fmla="*/ 2147483647 w 537"/>
              <a:gd name="T7" fmla="*/ 2147483647 h 206"/>
              <a:gd name="T8" fmla="*/ 2147483647 w 537"/>
              <a:gd name="T9" fmla="*/ 2147483647 h 206"/>
              <a:gd name="T10" fmla="*/ 2147483647 w 537"/>
              <a:gd name="T11" fmla="*/ 2147483647 h 206"/>
              <a:gd name="T12" fmla="*/ 2147483647 w 537"/>
              <a:gd name="T13" fmla="*/ 2147483647 h 206"/>
              <a:gd name="T14" fmla="*/ 2147483647 w 537"/>
              <a:gd name="T15" fmla="*/ 0 h 206"/>
              <a:gd name="T16" fmla="*/ 2147483647 w 537"/>
              <a:gd name="T17" fmla="*/ 2147483647 h 206"/>
              <a:gd name="T18" fmla="*/ 2147483647 w 537"/>
              <a:gd name="T19" fmla="*/ 2147483647 h 206"/>
              <a:gd name="T20" fmla="*/ 2147483647 w 537"/>
              <a:gd name="T21" fmla="*/ 0 h 20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37"/>
              <a:gd name="T34" fmla="*/ 0 h 206"/>
              <a:gd name="T35" fmla="*/ 537 w 537"/>
              <a:gd name="T36" fmla="*/ 206 h 20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37" h="206">
                <a:moveTo>
                  <a:pt x="239" y="0"/>
                </a:moveTo>
                <a:cubicBezTo>
                  <a:pt x="287" y="4"/>
                  <a:pt x="335" y="5"/>
                  <a:pt x="383" y="12"/>
                </a:cubicBezTo>
                <a:cubicBezTo>
                  <a:pt x="416" y="17"/>
                  <a:pt x="479" y="36"/>
                  <a:pt x="479" y="36"/>
                </a:cubicBezTo>
                <a:cubicBezTo>
                  <a:pt x="491" y="44"/>
                  <a:pt x="511" y="46"/>
                  <a:pt x="515" y="60"/>
                </a:cubicBezTo>
                <a:cubicBezTo>
                  <a:pt x="537" y="137"/>
                  <a:pt x="449" y="179"/>
                  <a:pt x="395" y="192"/>
                </a:cubicBezTo>
                <a:cubicBezTo>
                  <a:pt x="264" y="186"/>
                  <a:pt x="134" y="206"/>
                  <a:pt x="23" y="132"/>
                </a:cubicBezTo>
                <a:cubicBezTo>
                  <a:pt x="0" y="63"/>
                  <a:pt x="22" y="75"/>
                  <a:pt x="71" y="48"/>
                </a:cubicBezTo>
                <a:cubicBezTo>
                  <a:pt x="96" y="34"/>
                  <a:pt x="143" y="0"/>
                  <a:pt x="143" y="0"/>
                </a:cubicBezTo>
                <a:cubicBezTo>
                  <a:pt x="159" y="4"/>
                  <a:pt x="175" y="7"/>
                  <a:pt x="191" y="12"/>
                </a:cubicBezTo>
                <a:cubicBezTo>
                  <a:pt x="203" y="15"/>
                  <a:pt x="215" y="27"/>
                  <a:pt x="227" y="24"/>
                </a:cubicBezTo>
                <a:cubicBezTo>
                  <a:pt x="236" y="22"/>
                  <a:pt x="235" y="8"/>
                  <a:pt x="239" y="0"/>
                </a:cubicBezTo>
                <a:close/>
              </a:path>
            </a:pathLst>
          </a:custGeom>
          <a:solidFill>
            <a:srgbClr val="CC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2538" name="Freeform 36"/>
          <p:cNvSpPr>
            <a:spLocks noChangeAspect="1"/>
          </p:cNvSpPr>
          <p:nvPr/>
        </p:nvSpPr>
        <p:spPr bwMode="auto">
          <a:xfrm rot="10800000" flipH="1">
            <a:off x="7007225" y="1960563"/>
            <a:ext cx="346075" cy="215900"/>
          </a:xfrm>
          <a:custGeom>
            <a:avLst/>
            <a:gdLst>
              <a:gd name="T0" fmla="*/ 2147483647 w 537"/>
              <a:gd name="T1" fmla="*/ 0 h 206"/>
              <a:gd name="T2" fmla="*/ 2147483647 w 537"/>
              <a:gd name="T3" fmla="*/ 2147483647 h 206"/>
              <a:gd name="T4" fmla="*/ 2147483647 w 537"/>
              <a:gd name="T5" fmla="*/ 2147483647 h 206"/>
              <a:gd name="T6" fmla="*/ 2147483647 w 537"/>
              <a:gd name="T7" fmla="*/ 2147483647 h 206"/>
              <a:gd name="T8" fmla="*/ 2147483647 w 537"/>
              <a:gd name="T9" fmla="*/ 2147483647 h 206"/>
              <a:gd name="T10" fmla="*/ 2147483647 w 537"/>
              <a:gd name="T11" fmla="*/ 2147483647 h 206"/>
              <a:gd name="T12" fmla="*/ 2147483647 w 537"/>
              <a:gd name="T13" fmla="*/ 2147483647 h 206"/>
              <a:gd name="T14" fmla="*/ 2147483647 w 537"/>
              <a:gd name="T15" fmla="*/ 0 h 206"/>
              <a:gd name="T16" fmla="*/ 2147483647 w 537"/>
              <a:gd name="T17" fmla="*/ 2147483647 h 206"/>
              <a:gd name="T18" fmla="*/ 2147483647 w 537"/>
              <a:gd name="T19" fmla="*/ 2147483647 h 206"/>
              <a:gd name="T20" fmla="*/ 2147483647 w 537"/>
              <a:gd name="T21" fmla="*/ 0 h 20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37"/>
              <a:gd name="T34" fmla="*/ 0 h 206"/>
              <a:gd name="T35" fmla="*/ 537 w 537"/>
              <a:gd name="T36" fmla="*/ 206 h 20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37" h="206">
                <a:moveTo>
                  <a:pt x="239" y="0"/>
                </a:moveTo>
                <a:cubicBezTo>
                  <a:pt x="287" y="4"/>
                  <a:pt x="335" y="5"/>
                  <a:pt x="383" y="12"/>
                </a:cubicBezTo>
                <a:cubicBezTo>
                  <a:pt x="416" y="17"/>
                  <a:pt x="479" y="36"/>
                  <a:pt x="479" y="36"/>
                </a:cubicBezTo>
                <a:cubicBezTo>
                  <a:pt x="491" y="44"/>
                  <a:pt x="511" y="46"/>
                  <a:pt x="515" y="60"/>
                </a:cubicBezTo>
                <a:cubicBezTo>
                  <a:pt x="537" y="137"/>
                  <a:pt x="449" y="179"/>
                  <a:pt x="395" y="192"/>
                </a:cubicBezTo>
                <a:cubicBezTo>
                  <a:pt x="264" y="186"/>
                  <a:pt x="134" y="206"/>
                  <a:pt x="23" y="132"/>
                </a:cubicBezTo>
                <a:cubicBezTo>
                  <a:pt x="0" y="63"/>
                  <a:pt x="22" y="75"/>
                  <a:pt x="71" y="48"/>
                </a:cubicBezTo>
                <a:cubicBezTo>
                  <a:pt x="96" y="34"/>
                  <a:pt x="143" y="0"/>
                  <a:pt x="143" y="0"/>
                </a:cubicBezTo>
                <a:cubicBezTo>
                  <a:pt x="159" y="4"/>
                  <a:pt x="175" y="7"/>
                  <a:pt x="191" y="12"/>
                </a:cubicBezTo>
                <a:cubicBezTo>
                  <a:pt x="203" y="15"/>
                  <a:pt x="215" y="27"/>
                  <a:pt x="227" y="24"/>
                </a:cubicBezTo>
                <a:cubicBezTo>
                  <a:pt x="236" y="22"/>
                  <a:pt x="235" y="8"/>
                  <a:pt x="239" y="0"/>
                </a:cubicBezTo>
                <a:close/>
              </a:path>
            </a:pathLst>
          </a:custGeom>
          <a:solidFill>
            <a:srgbClr val="CC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2539" name="Line 37"/>
          <p:cNvSpPr>
            <a:spLocks noChangeShapeType="1"/>
          </p:cNvSpPr>
          <p:nvPr/>
        </p:nvSpPr>
        <p:spPr bwMode="auto">
          <a:xfrm flipV="1">
            <a:off x="6000750" y="2152650"/>
            <a:ext cx="304800" cy="38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2540" name="Line 38"/>
          <p:cNvSpPr>
            <a:spLocks noChangeShapeType="1"/>
          </p:cNvSpPr>
          <p:nvPr/>
        </p:nvSpPr>
        <p:spPr bwMode="auto">
          <a:xfrm flipV="1">
            <a:off x="6686550" y="2095500"/>
            <a:ext cx="304800" cy="38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2541" name="Line 39"/>
          <p:cNvSpPr>
            <a:spLocks noChangeShapeType="1"/>
          </p:cNvSpPr>
          <p:nvPr/>
        </p:nvSpPr>
        <p:spPr bwMode="auto">
          <a:xfrm flipV="1">
            <a:off x="7391400" y="2019300"/>
            <a:ext cx="514350" cy="57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2542" name="Text Box 40"/>
          <p:cNvSpPr txBox="1">
            <a:spLocks noChangeArrowheads="1"/>
          </p:cNvSpPr>
          <p:nvPr/>
        </p:nvSpPr>
        <p:spPr bwMode="auto">
          <a:xfrm>
            <a:off x="7870825" y="1846263"/>
            <a:ext cx="593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it-IT" sz="1800">
                <a:latin typeface="Arial" pitchFamily="34" charset="0"/>
              </a:rPr>
              <a:t> Tg</a:t>
            </a:r>
          </a:p>
        </p:txBody>
      </p:sp>
      <p:sp>
        <p:nvSpPr>
          <p:cNvPr id="22543" name="Rectangle 41"/>
          <p:cNvSpPr>
            <a:spLocks noChangeArrowheads="1"/>
          </p:cNvSpPr>
          <p:nvPr/>
        </p:nvSpPr>
        <p:spPr bwMode="auto">
          <a:xfrm>
            <a:off x="7010400" y="2709863"/>
            <a:ext cx="647700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>
                <a:latin typeface="Arial" pitchFamily="34" charset="0"/>
              </a:rPr>
              <a:t>TPO</a:t>
            </a:r>
          </a:p>
        </p:txBody>
      </p:sp>
      <p:sp>
        <p:nvSpPr>
          <p:cNvPr id="22544" name="Text Box 47"/>
          <p:cNvSpPr txBox="1">
            <a:spLocks noChangeArrowheads="1"/>
          </p:cNvSpPr>
          <p:nvPr/>
        </p:nvSpPr>
        <p:spPr bwMode="auto">
          <a:xfrm>
            <a:off x="7858125" y="2322513"/>
            <a:ext cx="889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 Tg + I</a:t>
            </a:r>
            <a:r>
              <a:rPr lang="it-IT" sz="1800" baseline="30000">
                <a:latin typeface="Arial" pitchFamily="34" charset="0"/>
              </a:rPr>
              <a:t>-</a:t>
            </a:r>
          </a:p>
        </p:txBody>
      </p:sp>
      <p:sp>
        <p:nvSpPr>
          <p:cNvPr id="22545" name="Text Box 48"/>
          <p:cNvSpPr txBox="1">
            <a:spLocks noChangeArrowheads="1"/>
          </p:cNvSpPr>
          <p:nvPr/>
        </p:nvSpPr>
        <p:spPr bwMode="auto">
          <a:xfrm>
            <a:off x="7858125" y="3084513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 Tg-T4/T3</a:t>
            </a:r>
            <a:endParaRPr lang="it-IT" sz="1800" baseline="30000">
              <a:latin typeface="Arial" pitchFamily="34" charset="0"/>
            </a:endParaRPr>
          </a:p>
        </p:txBody>
      </p:sp>
      <p:grpSp>
        <p:nvGrpSpPr>
          <p:cNvPr id="22546" name="Group 60"/>
          <p:cNvGrpSpPr>
            <a:grpSpLocks/>
          </p:cNvGrpSpPr>
          <p:nvPr/>
        </p:nvGrpSpPr>
        <p:grpSpPr bwMode="auto">
          <a:xfrm>
            <a:off x="7267575" y="3419475"/>
            <a:ext cx="1222375" cy="1268413"/>
            <a:chOff x="4626" y="2058"/>
            <a:chExt cx="770" cy="799"/>
          </a:xfrm>
        </p:grpSpPr>
        <p:grpSp>
          <p:nvGrpSpPr>
            <p:cNvPr id="22604" name="Group 59"/>
            <p:cNvGrpSpPr>
              <a:grpSpLocks/>
            </p:cNvGrpSpPr>
            <p:nvPr/>
          </p:nvGrpSpPr>
          <p:grpSpPr bwMode="auto">
            <a:xfrm>
              <a:off x="4626" y="2619"/>
              <a:ext cx="770" cy="238"/>
              <a:chOff x="4626" y="2619"/>
              <a:chExt cx="770" cy="238"/>
            </a:xfrm>
          </p:grpSpPr>
          <p:sp>
            <p:nvSpPr>
              <p:cNvPr id="22606" name="Arc 54"/>
              <p:cNvSpPr>
                <a:spLocks noChangeAspect="1"/>
              </p:cNvSpPr>
              <p:nvPr/>
            </p:nvSpPr>
            <p:spPr bwMode="auto">
              <a:xfrm flipV="1">
                <a:off x="5158" y="2619"/>
                <a:ext cx="238" cy="23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607" name="Line 55"/>
              <p:cNvSpPr>
                <a:spLocks noChangeShapeType="1"/>
              </p:cNvSpPr>
              <p:nvPr/>
            </p:nvSpPr>
            <p:spPr bwMode="auto">
              <a:xfrm flipH="1">
                <a:off x="4626" y="2857"/>
                <a:ext cx="53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22605" name="Line 56"/>
            <p:cNvSpPr>
              <a:spLocks noChangeShapeType="1"/>
            </p:cNvSpPr>
            <p:nvPr/>
          </p:nvSpPr>
          <p:spPr bwMode="auto">
            <a:xfrm flipH="1" flipV="1">
              <a:off x="5396" y="2058"/>
              <a:ext cx="0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2547" name="Oval 61"/>
          <p:cNvSpPr>
            <a:spLocks noChangeArrowheads="1"/>
          </p:cNvSpPr>
          <p:nvPr/>
        </p:nvSpPr>
        <p:spPr bwMode="auto">
          <a:xfrm>
            <a:off x="6629400" y="3524250"/>
            <a:ext cx="1066800" cy="5905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>
                <a:latin typeface="Arial" pitchFamily="34" charset="0"/>
              </a:rPr>
              <a:t>Pendrin</a:t>
            </a:r>
          </a:p>
        </p:txBody>
      </p:sp>
      <p:sp>
        <p:nvSpPr>
          <p:cNvPr id="22548" name="Line 62"/>
          <p:cNvSpPr>
            <a:spLocks noChangeShapeType="1"/>
          </p:cNvSpPr>
          <p:nvPr/>
        </p:nvSpPr>
        <p:spPr bwMode="auto">
          <a:xfrm>
            <a:off x="6276975" y="3514725"/>
            <a:ext cx="1504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2549" name="Line 63"/>
          <p:cNvSpPr>
            <a:spLocks noChangeShapeType="1"/>
          </p:cNvSpPr>
          <p:nvPr/>
        </p:nvSpPr>
        <p:spPr bwMode="auto">
          <a:xfrm>
            <a:off x="6276975" y="4129088"/>
            <a:ext cx="1504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2550" name="Text Box 64"/>
          <p:cNvSpPr txBox="1">
            <a:spLocks noChangeArrowheads="1"/>
          </p:cNvSpPr>
          <p:nvPr/>
        </p:nvSpPr>
        <p:spPr bwMode="auto">
          <a:xfrm>
            <a:off x="6000750" y="333216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I</a:t>
            </a:r>
            <a:r>
              <a:rPr lang="it-IT" sz="1800" baseline="30000">
                <a:latin typeface="Arial" pitchFamily="34" charset="0"/>
              </a:rPr>
              <a:t>-</a:t>
            </a:r>
          </a:p>
        </p:txBody>
      </p:sp>
      <p:sp>
        <p:nvSpPr>
          <p:cNvPr id="22551" name="Text Box 65"/>
          <p:cNvSpPr txBox="1">
            <a:spLocks noChangeArrowheads="1"/>
          </p:cNvSpPr>
          <p:nvPr/>
        </p:nvSpPr>
        <p:spPr bwMode="auto">
          <a:xfrm>
            <a:off x="6000750" y="3946525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I</a:t>
            </a:r>
            <a:r>
              <a:rPr lang="it-IT" sz="1800" baseline="30000">
                <a:latin typeface="Arial" pitchFamily="34" charset="0"/>
              </a:rPr>
              <a:t>-</a:t>
            </a:r>
          </a:p>
        </p:txBody>
      </p:sp>
      <p:sp>
        <p:nvSpPr>
          <p:cNvPr id="22552" name="Text Box 66"/>
          <p:cNvSpPr txBox="1">
            <a:spLocks noChangeArrowheads="1"/>
          </p:cNvSpPr>
          <p:nvPr/>
        </p:nvSpPr>
        <p:spPr bwMode="auto">
          <a:xfrm>
            <a:off x="7743825" y="3946525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I</a:t>
            </a:r>
            <a:r>
              <a:rPr lang="it-IT" sz="1800" baseline="30000">
                <a:latin typeface="Arial" pitchFamily="34" charset="0"/>
              </a:rPr>
              <a:t>-</a:t>
            </a:r>
          </a:p>
        </p:txBody>
      </p:sp>
      <p:sp>
        <p:nvSpPr>
          <p:cNvPr id="22553" name="Text Box 67"/>
          <p:cNvSpPr txBox="1">
            <a:spLocks noChangeArrowheads="1"/>
          </p:cNvSpPr>
          <p:nvPr/>
        </p:nvSpPr>
        <p:spPr bwMode="auto">
          <a:xfrm>
            <a:off x="7743825" y="333216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I</a:t>
            </a:r>
            <a:r>
              <a:rPr lang="it-IT" sz="1800" baseline="30000">
                <a:latin typeface="Arial" pitchFamily="34" charset="0"/>
              </a:rPr>
              <a:t>-</a:t>
            </a:r>
          </a:p>
        </p:txBody>
      </p:sp>
      <p:sp>
        <p:nvSpPr>
          <p:cNvPr id="22554" name="Oval 68"/>
          <p:cNvSpPr>
            <a:spLocks noChangeArrowheads="1"/>
          </p:cNvSpPr>
          <p:nvPr/>
        </p:nvSpPr>
        <p:spPr bwMode="auto">
          <a:xfrm>
            <a:off x="6019800" y="4514850"/>
            <a:ext cx="400050" cy="36195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>
                <a:latin typeface="Arial" pitchFamily="34" charset="0"/>
              </a:rPr>
              <a:t>Tg</a:t>
            </a:r>
          </a:p>
        </p:txBody>
      </p:sp>
      <p:sp>
        <p:nvSpPr>
          <p:cNvPr id="22555" name="Line 69"/>
          <p:cNvSpPr>
            <a:spLocks noChangeShapeType="1"/>
          </p:cNvSpPr>
          <p:nvPr/>
        </p:nvSpPr>
        <p:spPr bwMode="auto">
          <a:xfrm flipH="1">
            <a:off x="6496050" y="4691063"/>
            <a:ext cx="361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2556" name="Line 70"/>
          <p:cNvSpPr>
            <a:spLocks noChangeShapeType="1"/>
          </p:cNvSpPr>
          <p:nvPr/>
        </p:nvSpPr>
        <p:spPr bwMode="auto">
          <a:xfrm flipH="1">
            <a:off x="5988050" y="4851400"/>
            <a:ext cx="114300" cy="8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2557" name="Line 72"/>
          <p:cNvSpPr>
            <a:spLocks noChangeShapeType="1"/>
          </p:cNvSpPr>
          <p:nvPr/>
        </p:nvSpPr>
        <p:spPr bwMode="auto">
          <a:xfrm flipH="1" flipV="1">
            <a:off x="6330950" y="4838700"/>
            <a:ext cx="114300" cy="8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2558" name="Text Box 73"/>
          <p:cNvSpPr txBox="1">
            <a:spLocks noChangeArrowheads="1"/>
          </p:cNvSpPr>
          <p:nvPr/>
        </p:nvSpPr>
        <p:spPr bwMode="auto">
          <a:xfrm>
            <a:off x="5743575" y="4849813"/>
            <a:ext cx="45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T4</a:t>
            </a:r>
          </a:p>
        </p:txBody>
      </p:sp>
      <p:sp>
        <p:nvSpPr>
          <p:cNvPr id="22559" name="Text Box 74"/>
          <p:cNvSpPr txBox="1">
            <a:spLocks noChangeArrowheads="1"/>
          </p:cNvSpPr>
          <p:nvPr/>
        </p:nvSpPr>
        <p:spPr bwMode="auto">
          <a:xfrm>
            <a:off x="6226175" y="4849813"/>
            <a:ext cx="45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T3</a:t>
            </a:r>
          </a:p>
        </p:txBody>
      </p:sp>
      <p:sp>
        <p:nvSpPr>
          <p:cNvPr id="22560" name="Line 75"/>
          <p:cNvSpPr>
            <a:spLocks noChangeShapeType="1"/>
          </p:cNvSpPr>
          <p:nvPr/>
        </p:nvSpPr>
        <p:spPr bwMode="auto">
          <a:xfrm flipH="1">
            <a:off x="5353050" y="4691063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2561" name="Text Box 76"/>
          <p:cNvSpPr txBox="1">
            <a:spLocks noChangeArrowheads="1"/>
          </p:cNvSpPr>
          <p:nvPr/>
        </p:nvSpPr>
        <p:spPr bwMode="auto">
          <a:xfrm>
            <a:off x="4311650" y="4362450"/>
            <a:ext cx="1073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800">
                <a:latin typeface="Arial" pitchFamily="34" charset="0"/>
              </a:rPr>
              <a:t>MIT, DIT</a:t>
            </a:r>
          </a:p>
          <a:p>
            <a:pPr algn="ctr"/>
            <a:r>
              <a:rPr lang="it-IT" sz="1800">
                <a:latin typeface="Arial" pitchFamily="34" charset="0"/>
              </a:rPr>
              <a:t>T3 + T4</a:t>
            </a:r>
          </a:p>
        </p:txBody>
      </p:sp>
      <p:sp>
        <p:nvSpPr>
          <p:cNvPr id="22562" name="Arc 53"/>
          <p:cNvSpPr>
            <a:spLocks noChangeAspect="1"/>
          </p:cNvSpPr>
          <p:nvPr/>
        </p:nvSpPr>
        <p:spPr bwMode="auto">
          <a:xfrm flipH="1">
            <a:off x="4857750" y="3500438"/>
            <a:ext cx="644525" cy="58737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2563" name="Line 78"/>
          <p:cNvSpPr>
            <a:spLocks noChangeShapeType="1"/>
          </p:cNvSpPr>
          <p:nvPr/>
        </p:nvSpPr>
        <p:spPr bwMode="auto">
          <a:xfrm>
            <a:off x="4857750" y="4073525"/>
            <a:ext cx="0" cy="342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2564" name="Line 80"/>
          <p:cNvSpPr>
            <a:spLocks noChangeShapeType="1"/>
          </p:cNvSpPr>
          <p:nvPr/>
        </p:nvSpPr>
        <p:spPr bwMode="auto">
          <a:xfrm>
            <a:off x="5486400" y="3498850"/>
            <a:ext cx="520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2565" name="Oval 83"/>
          <p:cNvSpPr>
            <a:spLocks noChangeArrowheads="1"/>
          </p:cNvSpPr>
          <p:nvPr/>
        </p:nvSpPr>
        <p:spPr bwMode="auto">
          <a:xfrm>
            <a:off x="1143000" y="3321050"/>
            <a:ext cx="647700" cy="5905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>
                <a:solidFill>
                  <a:schemeClr val="bg1"/>
                </a:solidFill>
                <a:latin typeface="Arial" pitchFamily="34" charset="0"/>
              </a:rPr>
              <a:t>NIS</a:t>
            </a:r>
          </a:p>
        </p:txBody>
      </p:sp>
      <p:sp>
        <p:nvSpPr>
          <p:cNvPr id="22566" name="Line 84"/>
          <p:cNvSpPr>
            <a:spLocks noChangeShapeType="1"/>
          </p:cNvSpPr>
          <p:nvPr/>
        </p:nvSpPr>
        <p:spPr bwMode="auto">
          <a:xfrm>
            <a:off x="714375" y="3311525"/>
            <a:ext cx="1504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2567" name="Line 85"/>
          <p:cNvSpPr>
            <a:spLocks noChangeShapeType="1"/>
          </p:cNvSpPr>
          <p:nvPr/>
        </p:nvSpPr>
        <p:spPr bwMode="auto">
          <a:xfrm>
            <a:off x="714375" y="3921125"/>
            <a:ext cx="1504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2568" name="Text Box 86"/>
          <p:cNvSpPr txBox="1">
            <a:spLocks noChangeArrowheads="1"/>
          </p:cNvSpPr>
          <p:nvPr/>
        </p:nvSpPr>
        <p:spPr bwMode="auto">
          <a:xfrm>
            <a:off x="209550" y="311626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Na</a:t>
            </a:r>
            <a:r>
              <a:rPr lang="it-IT" sz="1800" baseline="30000">
                <a:latin typeface="Arial" pitchFamily="34" charset="0"/>
              </a:rPr>
              <a:t>+</a:t>
            </a:r>
          </a:p>
        </p:txBody>
      </p:sp>
      <p:sp>
        <p:nvSpPr>
          <p:cNvPr id="22569" name="Text Box 87"/>
          <p:cNvSpPr txBox="1">
            <a:spLocks noChangeArrowheads="1"/>
          </p:cNvSpPr>
          <p:nvPr/>
        </p:nvSpPr>
        <p:spPr bwMode="auto">
          <a:xfrm>
            <a:off x="438150" y="373856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I</a:t>
            </a:r>
            <a:r>
              <a:rPr lang="it-IT" sz="1800" baseline="30000">
                <a:latin typeface="Arial" pitchFamily="34" charset="0"/>
              </a:rPr>
              <a:t>-</a:t>
            </a:r>
          </a:p>
        </p:txBody>
      </p:sp>
      <p:sp>
        <p:nvSpPr>
          <p:cNvPr id="22570" name="Text Box 88"/>
          <p:cNvSpPr txBox="1">
            <a:spLocks noChangeArrowheads="1"/>
          </p:cNvSpPr>
          <p:nvPr/>
        </p:nvSpPr>
        <p:spPr bwMode="auto">
          <a:xfrm>
            <a:off x="2181225" y="373856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I</a:t>
            </a:r>
            <a:r>
              <a:rPr lang="it-IT" sz="1800" baseline="30000">
                <a:latin typeface="Arial" pitchFamily="34" charset="0"/>
              </a:rPr>
              <a:t>-</a:t>
            </a:r>
          </a:p>
        </p:txBody>
      </p:sp>
      <p:sp>
        <p:nvSpPr>
          <p:cNvPr id="22571" name="Text Box 89"/>
          <p:cNvSpPr txBox="1">
            <a:spLocks noChangeArrowheads="1"/>
          </p:cNvSpPr>
          <p:nvPr/>
        </p:nvSpPr>
        <p:spPr bwMode="auto">
          <a:xfrm>
            <a:off x="2181225" y="312896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Na</a:t>
            </a:r>
            <a:r>
              <a:rPr lang="it-IT" sz="1800" baseline="30000">
                <a:latin typeface="Arial" pitchFamily="34" charset="0"/>
              </a:rPr>
              <a:t>+</a:t>
            </a:r>
          </a:p>
        </p:txBody>
      </p:sp>
      <p:sp>
        <p:nvSpPr>
          <p:cNvPr id="22572" name="Oval 109"/>
          <p:cNvSpPr>
            <a:spLocks noChangeArrowheads="1"/>
          </p:cNvSpPr>
          <p:nvPr/>
        </p:nvSpPr>
        <p:spPr bwMode="auto">
          <a:xfrm>
            <a:off x="1009650" y="4433888"/>
            <a:ext cx="914400" cy="38893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>
                <a:latin typeface="Arial" pitchFamily="34" charset="0"/>
              </a:rPr>
              <a:t>TSHR</a:t>
            </a:r>
          </a:p>
        </p:txBody>
      </p:sp>
      <p:sp>
        <p:nvSpPr>
          <p:cNvPr id="22573" name="Oval 110"/>
          <p:cNvSpPr>
            <a:spLocks noChangeArrowheads="1"/>
          </p:cNvSpPr>
          <p:nvPr/>
        </p:nvSpPr>
        <p:spPr bwMode="auto">
          <a:xfrm>
            <a:off x="946150" y="4489450"/>
            <a:ext cx="177800" cy="279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2574" name="Text Box 111"/>
          <p:cNvSpPr txBox="1">
            <a:spLocks noChangeArrowheads="1"/>
          </p:cNvSpPr>
          <p:nvPr/>
        </p:nvSpPr>
        <p:spPr bwMode="auto">
          <a:xfrm>
            <a:off x="320675" y="44465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TSH</a:t>
            </a:r>
          </a:p>
        </p:txBody>
      </p:sp>
      <p:sp>
        <p:nvSpPr>
          <p:cNvPr id="22575" name="Line 102"/>
          <p:cNvSpPr>
            <a:spLocks noChangeShapeType="1"/>
          </p:cNvSpPr>
          <p:nvPr/>
        </p:nvSpPr>
        <p:spPr bwMode="auto">
          <a:xfrm>
            <a:off x="714375" y="2346325"/>
            <a:ext cx="1504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2576" name="Line 103"/>
          <p:cNvSpPr>
            <a:spLocks noChangeShapeType="1"/>
          </p:cNvSpPr>
          <p:nvPr/>
        </p:nvSpPr>
        <p:spPr bwMode="auto">
          <a:xfrm>
            <a:off x="714375" y="2965450"/>
            <a:ext cx="1504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2577" name="Text Box 104"/>
          <p:cNvSpPr txBox="1">
            <a:spLocks noChangeArrowheads="1"/>
          </p:cNvSpPr>
          <p:nvPr/>
        </p:nvSpPr>
        <p:spPr bwMode="auto">
          <a:xfrm>
            <a:off x="209550" y="2151063"/>
            <a:ext cx="552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2K</a:t>
            </a:r>
            <a:r>
              <a:rPr lang="it-IT" sz="1800" baseline="30000">
                <a:latin typeface="Arial" pitchFamily="34" charset="0"/>
              </a:rPr>
              <a:t>+</a:t>
            </a:r>
          </a:p>
        </p:txBody>
      </p:sp>
      <p:sp>
        <p:nvSpPr>
          <p:cNvPr id="22578" name="Text Box 105"/>
          <p:cNvSpPr txBox="1">
            <a:spLocks noChangeArrowheads="1"/>
          </p:cNvSpPr>
          <p:nvPr/>
        </p:nvSpPr>
        <p:spPr bwMode="auto">
          <a:xfrm>
            <a:off x="95250" y="2782888"/>
            <a:ext cx="69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3Na</a:t>
            </a:r>
            <a:r>
              <a:rPr lang="it-IT" sz="1800" baseline="30000">
                <a:latin typeface="Arial" pitchFamily="34" charset="0"/>
              </a:rPr>
              <a:t>+</a:t>
            </a:r>
          </a:p>
        </p:txBody>
      </p:sp>
      <p:sp>
        <p:nvSpPr>
          <p:cNvPr id="22579" name="Oval 101"/>
          <p:cNvSpPr>
            <a:spLocks noChangeArrowheads="1"/>
          </p:cNvSpPr>
          <p:nvPr/>
        </p:nvSpPr>
        <p:spPr bwMode="auto">
          <a:xfrm>
            <a:off x="977900" y="2355850"/>
            <a:ext cx="965200" cy="5905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>
                <a:latin typeface="Arial" pitchFamily="34" charset="0"/>
              </a:rPr>
              <a:t>ATPasi</a:t>
            </a:r>
          </a:p>
        </p:txBody>
      </p:sp>
      <p:sp>
        <p:nvSpPr>
          <p:cNvPr id="22580" name="Text Box 116"/>
          <p:cNvSpPr txBox="1">
            <a:spLocks noChangeArrowheads="1"/>
          </p:cNvSpPr>
          <p:nvPr/>
        </p:nvSpPr>
        <p:spPr bwMode="auto">
          <a:xfrm>
            <a:off x="2006600" y="4308475"/>
            <a:ext cx="142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Second</a:t>
            </a:r>
          </a:p>
          <a:p>
            <a:r>
              <a:rPr lang="it-IT" sz="1800">
                <a:latin typeface="Arial" pitchFamily="34" charset="0"/>
              </a:rPr>
              <a:t>messengers</a:t>
            </a:r>
          </a:p>
        </p:txBody>
      </p:sp>
      <p:grpSp>
        <p:nvGrpSpPr>
          <p:cNvPr id="22581" name="Group 118"/>
          <p:cNvGrpSpPr>
            <a:grpSpLocks noChangeAspect="1"/>
          </p:cNvGrpSpPr>
          <p:nvPr/>
        </p:nvGrpSpPr>
        <p:grpSpPr bwMode="auto">
          <a:xfrm flipH="1" flipV="1">
            <a:off x="2938463" y="3611563"/>
            <a:ext cx="328612" cy="885825"/>
            <a:chOff x="5208" y="1968"/>
            <a:chExt cx="300" cy="596"/>
          </a:xfrm>
        </p:grpSpPr>
        <p:sp>
          <p:nvSpPr>
            <p:cNvPr id="22602" name="Arc 119"/>
            <p:cNvSpPr>
              <a:spLocks noChangeAspect="1"/>
            </p:cNvSpPr>
            <p:nvPr/>
          </p:nvSpPr>
          <p:spPr bwMode="auto">
            <a:xfrm flipH="1">
              <a:off x="5208" y="1968"/>
              <a:ext cx="300" cy="3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2603" name="Arc 120"/>
            <p:cNvSpPr>
              <a:spLocks noChangeAspect="1"/>
            </p:cNvSpPr>
            <p:nvPr/>
          </p:nvSpPr>
          <p:spPr bwMode="auto">
            <a:xfrm flipH="1" flipV="1">
              <a:off x="5208" y="2264"/>
              <a:ext cx="300" cy="3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2582" name="Line 121"/>
          <p:cNvSpPr>
            <a:spLocks noChangeShapeType="1"/>
          </p:cNvSpPr>
          <p:nvPr/>
        </p:nvSpPr>
        <p:spPr bwMode="auto">
          <a:xfrm flipH="1">
            <a:off x="2038350" y="4830763"/>
            <a:ext cx="2406650" cy="566737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2583" name="Arc 123"/>
          <p:cNvSpPr>
            <a:spLocks noChangeAspect="1"/>
          </p:cNvSpPr>
          <p:nvPr/>
        </p:nvSpPr>
        <p:spPr bwMode="auto">
          <a:xfrm flipH="1">
            <a:off x="1403350" y="5440363"/>
            <a:ext cx="377825" cy="3778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2584" name="Arc 124"/>
          <p:cNvSpPr>
            <a:spLocks noChangeAspect="1"/>
          </p:cNvSpPr>
          <p:nvPr/>
        </p:nvSpPr>
        <p:spPr bwMode="auto">
          <a:xfrm flipH="1">
            <a:off x="3263900" y="3233738"/>
            <a:ext cx="377825" cy="3778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2585" name="Text Box 125"/>
          <p:cNvSpPr txBox="1">
            <a:spLocks noChangeArrowheads="1"/>
          </p:cNvSpPr>
          <p:nvPr/>
        </p:nvSpPr>
        <p:spPr bwMode="auto">
          <a:xfrm>
            <a:off x="250825" y="5784850"/>
            <a:ext cx="233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800">
                <a:latin typeface="Arial" pitchFamily="34" charset="0"/>
              </a:rPr>
              <a:t>T3 (20%), T4 (100%)</a:t>
            </a:r>
          </a:p>
        </p:txBody>
      </p:sp>
      <p:sp>
        <p:nvSpPr>
          <p:cNvPr id="22586" name="Line 126"/>
          <p:cNvSpPr>
            <a:spLocks noChangeShapeType="1"/>
          </p:cNvSpPr>
          <p:nvPr/>
        </p:nvSpPr>
        <p:spPr bwMode="auto">
          <a:xfrm flipH="1">
            <a:off x="1860550" y="3606800"/>
            <a:ext cx="10541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2587" name="Text Box 128"/>
          <p:cNvSpPr txBox="1">
            <a:spLocks noChangeArrowheads="1"/>
          </p:cNvSpPr>
          <p:nvPr/>
        </p:nvSpPr>
        <p:spPr bwMode="auto">
          <a:xfrm>
            <a:off x="1920875" y="3338513"/>
            <a:ext cx="317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+</a:t>
            </a:r>
          </a:p>
        </p:txBody>
      </p:sp>
      <p:sp>
        <p:nvSpPr>
          <p:cNvPr id="22588" name="Line 129"/>
          <p:cNvSpPr>
            <a:spLocks noChangeShapeType="1"/>
          </p:cNvSpPr>
          <p:nvPr/>
        </p:nvSpPr>
        <p:spPr bwMode="auto">
          <a:xfrm>
            <a:off x="3263900" y="360045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2589" name="Line 130"/>
          <p:cNvSpPr>
            <a:spLocks noChangeShapeType="1"/>
          </p:cNvSpPr>
          <p:nvPr/>
        </p:nvSpPr>
        <p:spPr bwMode="auto">
          <a:xfrm>
            <a:off x="3638550" y="3238500"/>
            <a:ext cx="220345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2590" name="Text Box 131"/>
          <p:cNvSpPr txBox="1">
            <a:spLocks noChangeArrowheads="1"/>
          </p:cNvSpPr>
          <p:nvPr/>
        </p:nvSpPr>
        <p:spPr bwMode="auto">
          <a:xfrm>
            <a:off x="3559175" y="3167063"/>
            <a:ext cx="317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+</a:t>
            </a:r>
          </a:p>
        </p:txBody>
      </p:sp>
      <p:sp>
        <p:nvSpPr>
          <p:cNvPr id="22591" name="Line 134"/>
          <p:cNvSpPr>
            <a:spLocks noChangeShapeType="1"/>
          </p:cNvSpPr>
          <p:nvPr/>
        </p:nvSpPr>
        <p:spPr bwMode="auto">
          <a:xfrm flipV="1">
            <a:off x="5829300" y="3019425"/>
            <a:ext cx="1162050" cy="219075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2592" name="Text Box 138"/>
          <p:cNvSpPr txBox="1">
            <a:spLocks noChangeArrowheads="1"/>
          </p:cNvSpPr>
          <p:nvPr/>
        </p:nvSpPr>
        <p:spPr bwMode="auto">
          <a:xfrm>
            <a:off x="3424238" y="3700463"/>
            <a:ext cx="1530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Dealogenase</a:t>
            </a:r>
          </a:p>
        </p:txBody>
      </p:sp>
      <p:sp>
        <p:nvSpPr>
          <p:cNvPr id="22593" name="Text Box 139"/>
          <p:cNvSpPr txBox="1">
            <a:spLocks noChangeArrowheads="1"/>
          </p:cNvSpPr>
          <p:nvPr/>
        </p:nvSpPr>
        <p:spPr bwMode="auto">
          <a:xfrm>
            <a:off x="736600" y="6261100"/>
            <a:ext cx="140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800">
                <a:latin typeface="Arial" pitchFamily="34" charset="0"/>
              </a:rPr>
              <a:t>Baso-lateral</a:t>
            </a:r>
          </a:p>
        </p:txBody>
      </p:sp>
      <p:sp>
        <p:nvSpPr>
          <p:cNvPr id="22594" name="Text Box 140"/>
          <p:cNvSpPr txBox="1">
            <a:spLocks noChangeArrowheads="1"/>
          </p:cNvSpPr>
          <p:nvPr/>
        </p:nvSpPr>
        <p:spPr bwMode="auto">
          <a:xfrm>
            <a:off x="7124700" y="6262688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800">
                <a:latin typeface="Arial" pitchFamily="34" charset="0"/>
              </a:rPr>
              <a:t>Apex</a:t>
            </a:r>
          </a:p>
        </p:txBody>
      </p:sp>
      <p:sp>
        <p:nvSpPr>
          <p:cNvPr id="22595" name="Text Box 141"/>
          <p:cNvSpPr txBox="1">
            <a:spLocks noChangeArrowheads="1"/>
          </p:cNvSpPr>
          <p:nvPr/>
        </p:nvSpPr>
        <p:spPr bwMode="auto">
          <a:xfrm>
            <a:off x="7721600" y="700088"/>
            <a:ext cx="88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800">
                <a:latin typeface="Arial" pitchFamily="34" charset="0"/>
              </a:rPr>
              <a:t>Colloid</a:t>
            </a:r>
          </a:p>
        </p:txBody>
      </p:sp>
      <p:sp>
        <p:nvSpPr>
          <p:cNvPr id="21650" name="Rectangle 146"/>
          <p:cNvSpPr>
            <a:spLocks noChangeArrowheads="1"/>
          </p:cNvSpPr>
          <p:nvPr/>
        </p:nvSpPr>
        <p:spPr bwMode="auto">
          <a:xfrm>
            <a:off x="655638" y="203200"/>
            <a:ext cx="7772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Thyroid follicular cell</a:t>
            </a:r>
          </a:p>
        </p:txBody>
      </p:sp>
      <p:sp>
        <p:nvSpPr>
          <p:cNvPr id="22597" name="Rectangle 147"/>
          <p:cNvSpPr>
            <a:spLocks noChangeArrowheads="1"/>
          </p:cNvSpPr>
          <p:nvPr/>
        </p:nvSpPr>
        <p:spPr bwMode="auto">
          <a:xfrm>
            <a:off x="6564313" y="2306638"/>
            <a:ext cx="741362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>
                <a:latin typeface="Arial" pitchFamily="34" charset="0"/>
              </a:rPr>
              <a:t>DUOX</a:t>
            </a:r>
          </a:p>
        </p:txBody>
      </p:sp>
      <p:sp>
        <p:nvSpPr>
          <p:cNvPr id="22598" name="Line 148"/>
          <p:cNvSpPr>
            <a:spLocks noChangeShapeType="1"/>
          </p:cNvSpPr>
          <p:nvPr/>
        </p:nvSpPr>
        <p:spPr bwMode="auto">
          <a:xfrm rot="19436044" flipV="1">
            <a:off x="5719763" y="2906713"/>
            <a:ext cx="908050" cy="508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2599" name="Text Box 149"/>
          <p:cNvSpPr txBox="1">
            <a:spLocks noChangeArrowheads="1"/>
          </p:cNvSpPr>
          <p:nvPr/>
        </p:nvSpPr>
        <p:spPr bwMode="auto">
          <a:xfrm>
            <a:off x="7197725" y="2176463"/>
            <a:ext cx="758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Arial" pitchFamily="34" charset="0"/>
              </a:rPr>
              <a:t> H</a:t>
            </a:r>
            <a:r>
              <a:rPr lang="it-IT" sz="1800" baseline="-25000">
                <a:latin typeface="Arial" pitchFamily="34" charset="0"/>
              </a:rPr>
              <a:t>2</a:t>
            </a:r>
            <a:r>
              <a:rPr lang="it-IT" sz="1800">
                <a:latin typeface="Arial" pitchFamily="34" charset="0"/>
              </a:rPr>
              <a:t>O</a:t>
            </a:r>
            <a:r>
              <a:rPr lang="it-IT" sz="1800" baseline="-25000">
                <a:latin typeface="Arial" pitchFamily="34" charset="0"/>
              </a:rPr>
              <a:t>2</a:t>
            </a:r>
          </a:p>
        </p:txBody>
      </p:sp>
      <p:sp>
        <p:nvSpPr>
          <p:cNvPr id="22600" name="Arc 150"/>
          <p:cNvSpPr>
            <a:spLocks noChangeAspect="1"/>
          </p:cNvSpPr>
          <p:nvPr/>
        </p:nvSpPr>
        <p:spPr bwMode="auto">
          <a:xfrm>
            <a:off x="7642225" y="2484438"/>
            <a:ext cx="103188" cy="11588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2601" name="AutoShape 152"/>
          <p:cNvSpPr>
            <a:spLocks/>
          </p:cNvSpPr>
          <p:nvPr/>
        </p:nvSpPr>
        <p:spPr bwMode="auto">
          <a:xfrm>
            <a:off x="1952625" y="4349750"/>
            <a:ext cx="152400" cy="558800"/>
          </a:xfrm>
          <a:prstGeom prst="leftBrace">
            <a:avLst>
              <a:gd name="adj1" fmla="val 3055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ＭＳ Ｐゴシック" pitchFamily="2" charset="-128"/>
              </a:rPr>
              <a:t>Prevalenza dei noduli tiroidei clinicamente palpabili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150" y="2536825"/>
            <a:ext cx="8229600" cy="2836863"/>
          </a:xfrm>
        </p:spPr>
        <p:txBody>
          <a:bodyPr/>
          <a:lstStyle/>
          <a:p>
            <a:pPr eaLnBrk="1" hangingPunct="1"/>
            <a:r>
              <a:rPr lang="it-IT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ＭＳ Ｐゴシック" pitchFamily="2" charset="-128"/>
              </a:rPr>
              <a:t>Popolazioni in aree iodio-sufficienti: </a:t>
            </a:r>
            <a:r>
              <a:rPr lang="en-US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ＭＳ Ｐゴシック" pitchFamily="2" charset="-128"/>
                <a:cs typeface="Arial" pitchFamily="34" charset="0"/>
              </a:rPr>
              <a:t>~ </a:t>
            </a:r>
            <a:r>
              <a:rPr lang="it-IT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ＭＳ Ｐゴシック" pitchFamily="2" charset="-128"/>
              </a:rPr>
              <a:t>5%</a:t>
            </a:r>
          </a:p>
          <a:p>
            <a:pPr eaLnBrk="1" hangingPunct="1"/>
            <a:endParaRPr lang="it-IT" sz="280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ＭＳ Ｐゴシック" pitchFamily="2" charset="-128"/>
            </a:endParaRPr>
          </a:p>
          <a:p>
            <a:pPr eaLnBrk="1" hangingPunct="1"/>
            <a:r>
              <a:rPr lang="it-IT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ＭＳ Ｐゴシック" pitchFamily="2" charset="-128"/>
              </a:rPr>
              <a:t>Popolazioni in aree iodio-carenti: 10-15%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ＭＳ Ｐゴシック" pitchFamily="2" charset="-128"/>
              </a:rPr>
              <a:t>Natura dei noduli tiroidei clinicamente palpabili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349500"/>
            <a:ext cx="8229600" cy="2836863"/>
          </a:xfrm>
        </p:spPr>
        <p:txBody>
          <a:bodyPr/>
          <a:lstStyle/>
          <a:p>
            <a:pPr eaLnBrk="1" hangingPunct="1"/>
            <a:r>
              <a:rPr lang="it-IT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ＭＳ Ｐゴシック" pitchFamily="2" charset="-128"/>
              </a:rPr>
              <a:t>Benigni: 95%</a:t>
            </a:r>
          </a:p>
          <a:p>
            <a:pPr eaLnBrk="1" hangingPunct="1"/>
            <a:endParaRPr lang="it-IT" sz="280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ＭＳ Ｐゴシック" pitchFamily="2" charset="-128"/>
            </a:endParaRPr>
          </a:p>
          <a:p>
            <a:pPr eaLnBrk="1" hangingPunct="1"/>
            <a:r>
              <a:rPr lang="it-IT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ＭＳ Ｐゴシック" pitchFamily="2" charset="-128"/>
              </a:rPr>
              <a:t>Maligni: 5%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666750" y="549275"/>
            <a:ext cx="7772400" cy="1143000"/>
          </a:xfrm>
        </p:spPr>
        <p:txBody>
          <a:bodyPr/>
          <a:lstStyle/>
          <a:p>
            <a:pPr eaLnBrk="1" hangingPunct="1"/>
            <a:r>
              <a:rPr lang="it-IT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ＭＳ Ｐゴシック" pitchFamily="2" charset="-128"/>
              </a:rPr>
              <a:t>INCIDENTALOMA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ＭＳ Ｐゴシック" pitchFamily="2" charset="-128"/>
              </a:rPr>
              <a:t>Nodulo tiroideo scoperto casualmente con l</a:t>
            </a:r>
            <a:r>
              <a:rPr lang="ja-JP" altLang="it-IT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ＭＳ Ｐゴシック" pitchFamily="2" charset="-128"/>
              </a:rPr>
              <a:t>’</a:t>
            </a:r>
            <a:r>
              <a:rPr lang="it-IT" altLang="ja-JP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ＭＳ Ｐゴシック" pitchFamily="2" charset="-128"/>
              </a:rPr>
              <a:t>ecografia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sz="280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ＭＳ Ｐゴシック" pitchFamily="2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it-IT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ＭＳ Ｐゴシック" pitchFamily="2" charset="-128"/>
              </a:rPr>
              <a:t>25-40% dei soggetti ha un nodulo evidenziabile con l</a:t>
            </a:r>
            <a:r>
              <a:rPr lang="ja-JP" altLang="it-IT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ＭＳ Ｐゴシック" pitchFamily="2" charset="-128"/>
              </a:rPr>
              <a:t>’</a:t>
            </a:r>
            <a:r>
              <a:rPr lang="it-IT" altLang="ja-JP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ＭＳ Ｐゴシック" pitchFamily="2" charset="-128"/>
              </a:rPr>
              <a:t>ecografia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sz="280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ＭＳ Ｐゴシック" pitchFamily="2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it-IT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ＭＳ Ｐゴシック" pitchFamily="2" charset="-128"/>
              </a:rPr>
              <a:t>Tra gli incidentalomi di diametro inferiore ad 1 cm il 3-6% è maligno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ttangolo 6"/>
          <p:cNvSpPr>
            <a:spLocks noChangeArrowheads="1"/>
          </p:cNvSpPr>
          <p:nvPr/>
        </p:nvSpPr>
        <p:spPr bwMode="auto">
          <a:xfrm>
            <a:off x="1112838" y="1701800"/>
            <a:ext cx="6934200" cy="3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0350">
              <a:lnSpc>
                <a:spcPct val="15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b="1">
                <a:solidFill>
                  <a:srgbClr val="FF0000"/>
                </a:solidFill>
                <a:latin typeface="Garamond" pitchFamily="18" charset="0"/>
              </a:rPr>
              <a:t>HISTORY &amp; CLINICAL ASSESSMENT</a:t>
            </a:r>
          </a:p>
          <a:p>
            <a:pPr marL="265113" indent="-260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b="1">
                <a:solidFill>
                  <a:srgbClr val="000000"/>
                </a:solidFill>
                <a:latin typeface="Garamond" pitchFamily="18" charset="0"/>
              </a:rPr>
              <a:t>LABORATORY </a:t>
            </a:r>
          </a:p>
          <a:p>
            <a:pPr marL="265113" indent="-260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b="1">
                <a:latin typeface="Garamond" pitchFamily="18" charset="0"/>
              </a:rPr>
              <a:t>SCINTIGRAPHY</a:t>
            </a:r>
          </a:p>
          <a:p>
            <a:pPr marL="265113" indent="-260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b="1">
                <a:latin typeface="Garamond" pitchFamily="18" charset="0"/>
              </a:rPr>
              <a:t>ULTRASOUNDS</a:t>
            </a:r>
          </a:p>
          <a:p>
            <a:pPr marL="265113" indent="-260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b="1">
                <a:latin typeface="Garamond" pitchFamily="18" charset="0"/>
              </a:rPr>
              <a:t>FNA CYTOLOGY</a:t>
            </a:r>
          </a:p>
        </p:txBody>
      </p:sp>
      <p:sp>
        <p:nvSpPr>
          <p:cNvPr id="13315" name="CasellaDiTesto 3"/>
          <p:cNvSpPr txBox="1">
            <a:spLocks noChangeArrowheads="1"/>
          </p:cNvSpPr>
          <p:nvPr/>
        </p:nvSpPr>
        <p:spPr bwMode="auto">
          <a:xfrm>
            <a:off x="179388" y="188913"/>
            <a:ext cx="87852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THYROID CANCER DIAGNOSIS</a:t>
            </a:r>
          </a:p>
          <a:p>
            <a:pPr>
              <a:defRPr/>
            </a:pPr>
            <a:endParaRPr lang="it-IT" sz="2800" b="1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</p:txBody>
      </p:sp>
      <p:cxnSp>
        <p:nvCxnSpPr>
          <p:cNvPr id="10" name="Connettore 1 9"/>
          <p:cNvCxnSpPr/>
          <p:nvPr/>
        </p:nvCxnSpPr>
        <p:spPr>
          <a:xfrm rot="5400000">
            <a:off x="-93662" y="488950"/>
            <a:ext cx="5461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 flipH="1">
            <a:off x="179388" y="762000"/>
            <a:ext cx="8785225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ChangeArrowheads="1"/>
          </p:cNvSpPr>
          <p:nvPr/>
        </p:nvSpPr>
        <p:spPr bwMode="auto">
          <a:xfrm>
            <a:off x="1522413" y="1600200"/>
            <a:ext cx="6842125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buClr>
                <a:srgbClr val="FF3300"/>
              </a:buClr>
              <a:buFontTx/>
              <a:buChar char="•"/>
            </a:pPr>
            <a:r>
              <a:rPr lang="it-IT" sz="2800"/>
              <a:t> Gender</a:t>
            </a:r>
          </a:p>
          <a:p>
            <a:pPr>
              <a:lnSpc>
                <a:spcPct val="110000"/>
              </a:lnSpc>
              <a:buClr>
                <a:srgbClr val="FF3300"/>
              </a:buClr>
              <a:buFontTx/>
              <a:buChar char="•"/>
            </a:pPr>
            <a:r>
              <a:rPr lang="it-IT" sz="2800"/>
              <a:t> Age </a:t>
            </a:r>
          </a:p>
          <a:p>
            <a:pPr>
              <a:lnSpc>
                <a:spcPct val="110000"/>
              </a:lnSpc>
              <a:buClr>
                <a:srgbClr val="FF3300"/>
              </a:buClr>
              <a:buFontTx/>
              <a:buChar char="•"/>
            </a:pPr>
            <a:r>
              <a:rPr lang="it-IT" sz="2800"/>
              <a:t> High risk familial history </a:t>
            </a:r>
          </a:p>
          <a:p>
            <a:pPr>
              <a:lnSpc>
                <a:spcPct val="110000"/>
              </a:lnSpc>
              <a:buClr>
                <a:srgbClr val="FF3300"/>
              </a:buClr>
              <a:buFontTx/>
              <a:buChar char="•"/>
            </a:pPr>
            <a:r>
              <a:rPr lang="it-IT" sz="2800"/>
              <a:t> Exposure to ionizing radiations</a:t>
            </a:r>
          </a:p>
          <a:p>
            <a:pPr>
              <a:lnSpc>
                <a:spcPct val="110000"/>
              </a:lnSpc>
              <a:buClr>
                <a:srgbClr val="FF3300"/>
              </a:buClr>
              <a:buFontTx/>
              <a:buChar char="•"/>
            </a:pPr>
            <a:r>
              <a:rPr lang="it-IT" sz="2800"/>
              <a:t> Thyroid function</a:t>
            </a:r>
          </a:p>
          <a:p>
            <a:pPr>
              <a:lnSpc>
                <a:spcPct val="110000"/>
              </a:lnSpc>
              <a:buClr>
                <a:srgbClr val="FF3300"/>
              </a:buClr>
              <a:buFontTx/>
              <a:buChar char="•"/>
            </a:pPr>
            <a:r>
              <a:rPr lang="it-IT" sz="2800"/>
              <a:t> Cervical lymphoadenopathy</a:t>
            </a:r>
          </a:p>
          <a:p>
            <a:pPr>
              <a:lnSpc>
                <a:spcPct val="110000"/>
              </a:lnSpc>
              <a:buClr>
                <a:srgbClr val="FF3300"/>
              </a:buClr>
              <a:buFontTx/>
              <a:buChar char="•"/>
            </a:pPr>
            <a:r>
              <a:rPr lang="it-IT" sz="2800"/>
              <a:t> Growing nodule</a:t>
            </a:r>
          </a:p>
          <a:p>
            <a:pPr>
              <a:lnSpc>
                <a:spcPct val="110000"/>
              </a:lnSpc>
              <a:buClr>
                <a:srgbClr val="FF3300"/>
              </a:buClr>
              <a:buFontTx/>
              <a:buChar char="•"/>
            </a:pPr>
            <a:r>
              <a:rPr lang="it-IT" sz="2800"/>
              <a:t> Persistent dysphonia or dysphagia</a:t>
            </a:r>
          </a:p>
          <a:p>
            <a:pPr>
              <a:lnSpc>
                <a:spcPct val="110000"/>
              </a:lnSpc>
              <a:buClr>
                <a:srgbClr val="FF3300"/>
              </a:buClr>
              <a:buFontTx/>
              <a:buChar char="•"/>
            </a:pPr>
            <a:r>
              <a:rPr lang="it-IT" sz="2800"/>
              <a:t> Firm or hard consistency, fixed nodule</a:t>
            </a:r>
          </a:p>
        </p:txBody>
      </p:sp>
      <p:sp>
        <p:nvSpPr>
          <p:cNvPr id="14339" name="Rectangle 8"/>
          <p:cNvSpPr>
            <a:spLocks noChangeArrowheads="1"/>
          </p:cNvSpPr>
          <p:nvPr/>
        </p:nvSpPr>
        <p:spPr bwMode="auto">
          <a:xfrm>
            <a:off x="228600" y="207963"/>
            <a:ext cx="8748713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n-ea"/>
                <a:cs typeface="ＭＳ Ｐゴシック" charset="0"/>
              </a:rPr>
              <a:t>Thyroid </a:t>
            </a:r>
            <a:r>
              <a:rPr lang="it-IT" sz="30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n-ea"/>
                <a:cs typeface="ＭＳ Ｐゴシック" charset="0"/>
              </a:rPr>
              <a:t>Nodule</a:t>
            </a:r>
            <a:r>
              <a:rPr lang="it-IT" sz="3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n-ea"/>
                <a:cs typeface="ＭＳ Ｐゴシック" charset="0"/>
              </a:rPr>
              <a:t> </a:t>
            </a:r>
            <a:r>
              <a:rPr lang="it-IT" sz="30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n-ea"/>
                <a:cs typeface="ＭＳ Ｐゴシック" charset="0"/>
              </a:rPr>
              <a:t>History</a:t>
            </a:r>
            <a:r>
              <a:rPr lang="it-IT" sz="3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n-ea"/>
                <a:cs typeface="ＭＳ Ｐゴシック" charset="0"/>
              </a:rPr>
              <a:t> &amp; </a:t>
            </a:r>
            <a:r>
              <a:rPr lang="it-IT" sz="30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n-ea"/>
                <a:cs typeface="ＭＳ Ｐゴシック" charset="0"/>
              </a:rPr>
              <a:t>Clinical</a:t>
            </a:r>
            <a:r>
              <a:rPr lang="it-IT" sz="3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n-ea"/>
                <a:cs typeface="ＭＳ Ｐゴシック" charset="0"/>
              </a:rPr>
              <a:t>  </a:t>
            </a:r>
            <a:r>
              <a:rPr lang="it-IT" sz="30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n-ea"/>
                <a:cs typeface="ＭＳ Ｐゴシック" charset="0"/>
              </a:rPr>
              <a:t>Assessment</a:t>
            </a:r>
            <a:endParaRPr lang="it-IT" sz="3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ea typeface="+mn-ea"/>
              <a:cs typeface="ＭＳ Ｐゴシック" charset="0"/>
            </a:endParaRPr>
          </a:p>
        </p:txBody>
      </p:sp>
      <p:sp>
        <p:nvSpPr>
          <p:cNvPr id="12292" name="Rectangle 10"/>
          <p:cNvSpPr>
            <a:spLocks noChangeArrowheads="1"/>
          </p:cNvSpPr>
          <p:nvPr/>
        </p:nvSpPr>
        <p:spPr bwMode="auto">
          <a:xfrm>
            <a:off x="76200" y="771525"/>
            <a:ext cx="89233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n-ea"/>
                <a:cs typeface="ＭＳ Ｐゴシック" charset="0"/>
              </a:rPr>
              <a:t>Factors</a:t>
            </a:r>
            <a:r>
              <a:rPr lang="it-IT" sz="2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n-ea"/>
                <a:cs typeface="ＭＳ Ｐゴシック" charset="0"/>
              </a:rPr>
              <a:t> </a:t>
            </a:r>
            <a:r>
              <a:rPr lang="it-IT" sz="28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n-ea"/>
                <a:cs typeface="ＭＳ Ｐゴシック" charset="0"/>
              </a:rPr>
              <a:t>related</a:t>
            </a:r>
            <a:r>
              <a:rPr lang="it-IT" sz="2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n-ea"/>
                <a:cs typeface="ＭＳ Ｐゴシック" charset="0"/>
              </a:rPr>
              <a:t> </a:t>
            </a:r>
            <a:r>
              <a:rPr lang="it-IT" sz="28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n-ea"/>
                <a:cs typeface="ＭＳ Ｐゴシック" charset="0"/>
              </a:rPr>
              <a:t>to</a:t>
            </a:r>
            <a:r>
              <a:rPr lang="it-IT" sz="2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n-ea"/>
                <a:cs typeface="ＭＳ Ｐゴシック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Arial" pitchFamily="34" charset="0"/>
                <a:ea typeface="+mn-ea"/>
                <a:cs typeface="ＭＳ Ｐゴシック" charset="0"/>
              </a:rPr>
              <a:t>increased</a:t>
            </a:r>
            <a:r>
              <a:rPr lang="it-IT" sz="2800" dirty="0">
                <a:solidFill>
                  <a:srgbClr val="FF0000"/>
                </a:solidFill>
                <a:latin typeface="Arial" pitchFamily="34" charset="0"/>
                <a:ea typeface="+mn-ea"/>
                <a:cs typeface="ＭＳ Ｐゴシック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Arial" pitchFamily="34" charset="0"/>
                <a:ea typeface="+mn-ea"/>
                <a:cs typeface="ＭＳ Ｐゴシック" charset="0"/>
              </a:rPr>
              <a:t>risk</a:t>
            </a:r>
            <a:r>
              <a:rPr lang="it-IT" sz="2800" dirty="0">
                <a:solidFill>
                  <a:srgbClr val="FF0000"/>
                </a:solidFill>
                <a:latin typeface="Arial" pitchFamily="34" charset="0"/>
                <a:ea typeface="+mn-ea"/>
                <a:cs typeface="ＭＳ Ｐゴシック" charset="0"/>
              </a:rPr>
              <a:t> </a:t>
            </a:r>
            <a:r>
              <a:rPr lang="it-IT" sz="28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n-ea"/>
                <a:cs typeface="ＭＳ Ｐゴシック" charset="0"/>
              </a:rPr>
              <a:t>of</a:t>
            </a:r>
            <a:r>
              <a:rPr lang="it-IT" sz="2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n-ea"/>
                <a:cs typeface="ＭＳ Ｐゴシック" charset="0"/>
              </a:rPr>
              <a:t> </a:t>
            </a:r>
            <a:r>
              <a:rPr lang="it-IT" sz="28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n-ea"/>
                <a:cs typeface="ＭＳ Ｐゴシック" charset="0"/>
              </a:rPr>
              <a:t>malignant</a:t>
            </a:r>
            <a:r>
              <a:rPr lang="it-IT" sz="2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n-ea"/>
                <a:cs typeface="ＭＳ Ｐゴシック" charset="0"/>
              </a:rPr>
              <a:t> </a:t>
            </a:r>
            <a:r>
              <a:rPr lang="it-IT" sz="28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n-ea"/>
                <a:cs typeface="ＭＳ Ｐゴシック" charset="0"/>
              </a:rPr>
              <a:t>potential</a:t>
            </a:r>
            <a:endParaRPr lang="it-IT" sz="2800" dirty="0">
              <a:solidFill>
                <a:schemeClr val="accent6">
                  <a:lumMod val="50000"/>
                </a:schemeClr>
              </a:solidFill>
              <a:latin typeface="Arial" pitchFamily="34" charset="0"/>
              <a:ea typeface="+mn-ea"/>
              <a:cs typeface="ＭＳ Ｐゴシック" charset="0"/>
            </a:endParaRPr>
          </a:p>
        </p:txBody>
      </p:sp>
      <p:cxnSp>
        <p:nvCxnSpPr>
          <p:cNvPr id="8" name="Connettore 1 7"/>
          <p:cNvCxnSpPr/>
          <p:nvPr/>
        </p:nvCxnSpPr>
        <p:spPr>
          <a:xfrm>
            <a:off x="0" y="1447800"/>
            <a:ext cx="914400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0" y="6248400"/>
            <a:ext cx="914400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ttangolo 6"/>
          <p:cNvSpPr>
            <a:spLocks noChangeArrowheads="1"/>
          </p:cNvSpPr>
          <p:nvPr/>
        </p:nvSpPr>
        <p:spPr bwMode="auto">
          <a:xfrm>
            <a:off x="1112838" y="1701800"/>
            <a:ext cx="6934200" cy="3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0350">
              <a:lnSpc>
                <a:spcPct val="15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b="1">
                <a:latin typeface="Garamond" pitchFamily="18" charset="0"/>
              </a:rPr>
              <a:t>HISTORY &amp; CLINICAL ASSESSMENT</a:t>
            </a:r>
          </a:p>
          <a:p>
            <a:pPr marL="265113" indent="-260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b="1">
                <a:solidFill>
                  <a:srgbClr val="FF0000"/>
                </a:solidFill>
                <a:latin typeface="Garamond" pitchFamily="18" charset="0"/>
              </a:rPr>
              <a:t>LABORATORY</a:t>
            </a:r>
            <a:r>
              <a:rPr lang="en-US" sz="2800" b="1">
                <a:solidFill>
                  <a:srgbClr val="000000"/>
                </a:solidFill>
                <a:latin typeface="Garamond" pitchFamily="18" charset="0"/>
              </a:rPr>
              <a:t> </a:t>
            </a:r>
          </a:p>
          <a:p>
            <a:pPr marL="265113" indent="-260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b="1">
                <a:latin typeface="Garamond" pitchFamily="18" charset="0"/>
              </a:rPr>
              <a:t>SCINTIGRAPHY</a:t>
            </a:r>
          </a:p>
          <a:p>
            <a:pPr marL="265113" indent="-260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b="1">
                <a:latin typeface="Garamond" pitchFamily="18" charset="0"/>
              </a:rPr>
              <a:t>ULTRASOUNDS</a:t>
            </a:r>
          </a:p>
          <a:p>
            <a:pPr marL="265113" indent="-260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b="1">
                <a:latin typeface="Garamond" pitchFamily="18" charset="0"/>
              </a:rPr>
              <a:t>FNA CYTOLOGY</a:t>
            </a:r>
          </a:p>
        </p:txBody>
      </p:sp>
      <p:sp>
        <p:nvSpPr>
          <p:cNvPr id="13315" name="CasellaDiTesto 3"/>
          <p:cNvSpPr txBox="1">
            <a:spLocks noChangeArrowheads="1"/>
          </p:cNvSpPr>
          <p:nvPr/>
        </p:nvSpPr>
        <p:spPr bwMode="auto">
          <a:xfrm>
            <a:off x="179388" y="188913"/>
            <a:ext cx="87852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THYROID CANCER DIAGNOSIS</a:t>
            </a:r>
          </a:p>
          <a:p>
            <a:pPr>
              <a:defRPr/>
            </a:pPr>
            <a:endParaRPr lang="it-IT" sz="2800" b="1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</p:txBody>
      </p:sp>
      <p:cxnSp>
        <p:nvCxnSpPr>
          <p:cNvPr id="10" name="Connettore 1 9"/>
          <p:cNvCxnSpPr/>
          <p:nvPr/>
        </p:nvCxnSpPr>
        <p:spPr>
          <a:xfrm rot="5400000">
            <a:off x="-93662" y="488950"/>
            <a:ext cx="5461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 flipH="1">
            <a:off x="179388" y="762000"/>
            <a:ext cx="8785225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asellaDiTesto 3"/>
          <p:cNvSpPr txBox="1">
            <a:spLocks noChangeArrowheads="1"/>
          </p:cNvSpPr>
          <p:nvPr/>
        </p:nvSpPr>
        <p:spPr bwMode="auto">
          <a:xfrm>
            <a:off x="179388" y="188913"/>
            <a:ext cx="878522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3000" b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THYROID CANCER DIAGNOSIS</a:t>
            </a:r>
          </a:p>
          <a:p>
            <a:pPr>
              <a:defRPr/>
            </a:pPr>
            <a:endParaRPr lang="it-IT" sz="1000" b="1" i="1" u="sng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  <a:p>
            <a:pPr algn="r">
              <a:defRPr/>
            </a:pP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Laboratory</a:t>
            </a: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assessment</a:t>
            </a:r>
            <a:endParaRPr lang="it-IT" sz="2500" b="1" i="1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  <a:p>
            <a:pPr algn="r">
              <a:defRPr/>
            </a:pP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Serum</a:t>
            </a: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 TSH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concentration</a:t>
            </a: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 and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risk</a:t>
            </a: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of</a:t>
            </a: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thyroid</a:t>
            </a: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cancer</a:t>
            </a:r>
            <a:endParaRPr lang="it-IT" sz="2500" b="1" i="1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</p:txBody>
      </p:sp>
      <p:cxnSp>
        <p:nvCxnSpPr>
          <p:cNvPr id="10" name="Connettore 1 9"/>
          <p:cNvCxnSpPr/>
          <p:nvPr/>
        </p:nvCxnSpPr>
        <p:spPr>
          <a:xfrm rot="5400000">
            <a:off x="-93662" y="488950"/>
            <a:ext cx="5461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 flipH="1">
            <a:off x="179388" y="762000"/>
            <a:ext cx="8785225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6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676400"/>
            <a:ext cx="7239000" cy="458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Rectangle 1"/>
          <p:cNvSpPr>
            <a:spLocks noChangeArrowheads="1"/>
          </p:cNvSpPr>
          <p:nvPr/>
        </p:nvSpPr>
        <p:spPr bwMode="auto">
          <a:xfrm>
            <a:off x="5486400" y="6443663"/>
            <a:ext cx="3657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GB" sz="1600">
                <a:latin typeface="Garamond" pitchFamily="18" charset="0"/>
                <a:cs typeface="Times New Roman" pitchFamily="18" charset="0"/>
              </a:rPr>
              <a:t>Boelaert et al., </a:t>
            </a:r>
            <a:r>
              <a:rPr lang="en-GB" sz="1600" i="1">
                <a:latin typeface="Garamond" pitchFamily="18" charset="0"/>
                <a:cs typeface="Times New Roman" pitchFamily="18" charset="0"/>
              </a:rPr>
              <a:t>J Clin Endocrinol Metab</a:t>
            </a:r>
            <a:r>
              <a:rPr lang="en-GB" sz="1600">
                <a:latin typeface="Garamond" pitchFamily="18" charset="0"/>
                <a:cs typeface="Times New Roman" pitchFamily="18" charset="0"/>
              </a:rPr>
              <a:t>, 2006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819400" y="2209800"/>
            <a:ext cx="4038600" cy="255428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 u="sng" dirty="0">
                <a:solidFill>
                  <a:srgbClr val="FFFF00"/>
                </a:solidFill>
                <a:latin typeface="Garamond" pitchFamily="18" charset="0"/>
              </a:rPr>
              <a:t>Adjusted odds ratios</a:t>
            </a:r>
            <a:r>
              <a:rPr lang="en-US" sz="3200" b="1" dirty="0">
                <a:solidFill>
                  <a:srgbClr val="FFFF00"/>
                </a:solidFill>
                <a:latin typeface="Garamond" pitchFamily="18" charset="0"/>
              </a:rPr>
              <a:t> </a:t>
            </a:r>
          </a:p>
          <a:p>
            <a:pPr marL="630238" indent="-268288">
              <a:defRPr/>
            </a:pPr>
            <a:r>
              <a:rPr lang="en-US" sz="3200" b="1" dirty="0">
                <a:solidFill>
                  <a:srgbClr val="FFFF00"/>
                </a:solidFill>
                <a:latin typeface="Garamond" pitchFamily="18" charset="0"/>
              </a:rPr>
              <a:t>     &lt; 0,4     = 1.0</a:t>
            </a:r>
          </a:p>
          <a:p>
            <a:pPr marL="630238" indent="-268288">
              <a:defRPr/>
            </a:pPr>
            <a:r>
              <a:rPr lang="en-US" sz="3200" b="1" dirty="0">
                <a:solidFill>
                  <a:srgbClr val="FFFF00"/>
                </a:solidFill>
                <a:latin typeface="Garamond" pitchFamily="18" charset="0"/>
              </a:rPr>
              <a:t>     1.0 - 1.7 = 2.7 </a:t>
            </a:r>
          </a:p>
          <a:p>
            <a:pPr marL="630238" indent="-268288">
              <a:defRPr/>
            </a:pPr>
            <a:r>
              <a:rPr lang="en-US" sz="3200" b="1" dirty="0">
                <a:solidFill>
                  <a:srgbClr val="FFFF00"/>
                </a:solidFill>
                <a:latin typeface="Garamond" pitchFamily="18" charset="0"/>
              </a:rPr>
              <a:t>     1.8 - 5.5 = 3.9</a:t>
            </a:r>
          </a:p>
          <a:p>
            <a:pPr marL="630238" indent="-268288">
              <a:defRPr/>
            </a:pPr>
            <a:r>
              <a:rPr lang="en-US" sz="3200" b="1" dirty="0">
                <a:solidFill>
                  <a:srgbClr val="FFFF00"/>
                </a:solidFill>
                <a:latin typeface="Garamond" pitchFamily="18" charset="0"/>
              </a:rPr>
              <a:t>     &gt; 5.5     = 11.2</a:t>
            </a:r>
            <a:endParaRPr lang="it-IT" sz="3200" b="1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600200" y="4787900"/>
            <a:ext cx="6492875" cy="13843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dirty="0">
                <a:solidFill>
                  <a:srgbClr val="FF0000"/>
                </a:solidFill>
                <a:latin typeface="Arial" pitchFamily="34" charset="0"/>
                <a:ea typeface="+mn-ea"/>
                <a:cs typeface="ＭＳ Ｐゴシック" charset="0"/>
              </a:rPr>
              <a:t>TSH </a:t>
            </a:r>
            <a:r>
              <a:rPr lang="it-IT" sz="2800" dirty="0" err="1">
                <a:solidFill>
                  <a:srgbClr val="FF0000"/>
                </a:solidFill>
                <a:latin typeface="Arial" pitchFamily="34" charset="0"/>
                <a:ea typeface="+mn-ea"/>
                <a:cs typeface="ＭＳ Ｐゴシック" charset="0"/>
              </a:rPr>
              <a:t>effect</a:t>
            </a:r>
            <a:r>
              <a:rPr lang="it-IT" sz="2800" dirty="0">
                <a:solidFill>
                  <a:srgbClr val="FF0000"/>
                </a:solidFill>
                <a:latin typeface="Arial" pitchFamily="34" charset="0"/>
                <a:ea typeface="+mn-ea"/>
                <a:cs typeface="ＭＳ Ｐゴシック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Arial" pitchFamily="34" charset="0"/>
                <a:ea typeface="+mn-ea"/>
                <a:cs typeface="ＭＳ Ｐゴシック" charset="0"/>
              </a:rPr>
              <a:t>may</a:t>
            </a:r>
            <a:r>
              <a:rPr lang="it-IT" sz="2800" dirty="0">
                <a:solidFill>
                  <a:srgbClr val="FF0000"/>
                </a:solidFill>
                <a:latin typeface="Arial" pitchFamily="34" charset="0"/>
                <a:ea typeface="+mn-ea"/>
                <a:cs typeface="ＭＳ Ｐゴシック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Arial" pitchFamily="34" charset="0"/>
                <a:ea typeface="+mn-ea"/>
                <a:cs typeface="ＭＳ Ｐゴシック" charset="0"/>
              </a:rPr>
              <a:t>partly</a:t>
            </a:r>
            <a:r>
              <a:rPr lang="it-IT" sz="2800" dirty="0">
                <a:solidFill>
                  <a:srgbClr val="FF0000"/>
                </a:solidFill>
                <a:latin typeface="Arial" pitchFamily="34" charset="0"/>
                <a:ea typeface="+mn-ea"/>
                <a:cs typeface="ＭＳ Ｐゴシック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Arial" pitchFamily="34" charset="0"/>
                <a:ea typeface="+mn-ea"/>
                <a:cs typeface="ＭＳ Ｐゴシック" charset="0"/>
              </a:rPr>
              <a:t>explain</a:t>
            </a:r>
            <a:r>
              <a:rPr lang="it-IT" sz="2800" dirty="0">
                <a:solidFill>
                  <a:srgbClr val="FF0000"/>
                </a:solidFill>
                <a:latin typeface="Arial" pitchFamily="34" charset="0"/>
                <a:ea typeface="+mn-ea"/>
                <a:cs typeface="ＭＳ Ｐゴシック" charset="0"/>
              </a:rPr>
              <a:t> </a:t>
            </a:r>
          </a:p>
          <a:p>
            <a:pPr algn="ctr">
              <a:defRPr/>
            </a:pPr>
            <a:r>
              <a:rPr lang="it-IT" sz="2800" dirty="0">
                <a:solidFill>
                  <a:srgbClr val="FF0000"/>
                </a:solidFill>
                <a:latin typeface="Arial" pitchFamily="34" charset="0"/>
                <a:ea typeface="+mn-ea"/>
                <a:cs typeface="ＭＳ Ｐゴシック" charset="0"/>
              </a:rPr>
              <a:t>the </a:t>
            </a:r>
            <a:r>
              <a:rPr lang="it-IT" sz="2800" dirty="0" err="1">
                <a:solidFill>
                  <a:srgbClr val="FF0000"/>
                </a:solidFill>
                <a:latin typeface="Arial" pitchFamily="34" charset="0"/>
                <a:ea typeface="+mn-ea"/>
                <a:cs typeface="ＭＳ Ｐゴシック" charset="0"/>
              </a:rPr>
              <a:t>higher</a:t>
            </a:r>
            <a:r>
              <a:rPr lang="it-IT" sz="2800" dirty="0">
                <a:solidFill>
                  <a:srgbClr val="FF0000"/>
                </a:solidFill>
                <a:latin typeface="Arial" pitchFamily="34" charset="0"/>
                <a:ea typeface="+mn-ea"/>
                <a:cs typeface="ＭＳ Ｐゴシック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Arial" pitchFamily="34" charset="0"/>
                <a:ea typeface="+mn-ea"/>
                <a:cs typeface="ＭＳ Ｐゴシック" charset="0"/>
              </a:rPr>
              <a:t>incidence</a:t>
            </a:r>
            <a:r>
              <a:rPr lang="it-IT" sz="2800" dirty="0">
                <a:solidFill>
                  <a:srgbClr val="FF0000"/>
                </a:solidFill>
                <a:latin typeface="Arial" pitchFamily="34" charset="0"/>
                <a:ea typeface="+mn-ea"/>
                <a:cs typeface="ＭＳ Ｐゴシック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Arial" pitchFamily="34" charset="0"/>
                <a:ea typeface="+mn-ea"/>
                <a:cs typeface="ＭＳ Ｐゴシック" charset="0"/>
              </a:rPr>
              <a:t>of</a:t>
            </a:r>
            <a:r>
              <a:rPr lang="it-IT" sz="2800" dirty="0">
                <a:solidFill>
                  <a:srgbClr val="FF0000"/>
                </a:solidFill>
                <a:latin typeface="Arial" pitchFamily="34" charset="0"/>
                <a:ea typeface="+mn-ea"/>
                <a:cs typeface="ＭＳ Ｐゴシック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Arial" pitchFamily="34" charset="0"/>
                <a:ea typeface="+mn-ea"/>
                <a:cs typeface="ＭＳ Ｐゴシック" charset="0"/>
              </a:rPr>
              <a:t>thyroid</a:t>
            </a:r>
            <a:r>
              <a:rPr lang="it-IT" sz="2800" dirty="0">
                <a:solidFill>
                  <a:srgbClr val="FF0000"/>
                </a:solidFill>
                <a:latin typeface="Arial" pitchFamily="34" charset="0"/>
                <a:ea typeface="+mn-ea"/>
                <a:cs typeface="ＭＳ Ｐゴシック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Arial" pitchFamily="34" charset="0"/>
                <a:ea typeface="+mn-ea"/>
                <a:cs typeface="ＭＳ Ｐゴシック" charset="0"/>
              </a:rPr>
              <a:t>cancer</a:t>
            </a:r>
            <a:r>
              <a:rPr lang="it-IT" sz="2800" dirty="0">
                <a:solidFill>
                  <a:srgbClr val="FF0000"/>
                </a:solidFill>
                <a:latin typeface="Arial" pitchFamily="34" charset="0"/>
                <a:ea typeface="+mn-ea"/>
                <a:cs typeface="ＭＳ Ｐゴシック" charset="0"/>
              </a:rPr>
              <a:t> </a:t>
            </a:r>
          </a:p>
          <a:p>
            <a:pPr algn="ctr">
              <a:defRPr/>
            </a:pPr>
            <a:r>
              <a:rPr lang="it-IT" sz="2800" dirty="0">
                <a:solidFill>
                  <a:srgbClr val="FF0000"/>
                </a:solidFill>
                <a:latin typeface="Arial" pitchFamily="34" charset="0"/>
                <a:ea typeface="+mn-ea"/>
                <a:cs typeface="ＭＳ Ｐゴシック" charset="0"/>
              </a:rPr>
              <a:t>in </a:t>
            </a:r>
            <a:r>
              <a:rPr lang="it-IT" sz="2800" dirty="0" err="1">
                <a:solidFill>
                  <a:srgbClr val="FF0000"/>
                </a:solidFill>
                <a:latin typeface="Arial" pitchFamily="34" charset="0"/>
                <a:ea typeface="+mn-ea"/>
                <a:cs typeface="ＭＳ Ｐゴシック" charset="0"/>
              </a:rPr>
              <a:t>chronic</a:t>
            </a:r>
            <a:r>
              <a:rPr lang="it-IT" sz="2800" dirty="0">
                <a:solidFill>
                  <a:srgbClr val="FF0000"/>
                </a:solidFill>
                <a:latin typeface="Arial" pitchFamily="34" charset="0"/>
                <a:ea typeface="+mn-ea"/>
                <a:cs typeface="ＭＳ Ｐゴシック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Arial" pitchFamily="34" charset="0"/>
                <a:ea typeface="+mn-ea"/>
                <a:cs typeface="ＭＳ Ｐゴシック" charset="0"/>
              </a:rPr>
              <a:t>thyroiditis</a:t>
            </a:r>
            <a:endParaRPr lang="it-IT" sz="2800" dirty="0">
              <a:solidFill>
                <a:srgbClr val="FF0000"/>
              </a:solidFill>
              <a:latin typeface="Arial" pitchFamily="34" charset="0"/>
              <a:ea typeface="+mn-ea"/>
              <a:cs typeface="ＭＳ Ｐゴシック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CasellaDiTesto 3"/>
          <p:cNvSpPr txBox="1">
            <a:spLocks noChangeArrowheads="1"/>
          </p:cNvSpPr>
          <p:nvPr/>
        </p:nvSpPr>
        <p:spPr bwMode="auto">
          <a:xfrm>
            <a:off x="179388" y="188913"/>
            <a:ext cx="878522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3000" b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THYROID</a:t>
            </a:r>
            <a:r>
              <a:rPr lang="it-IT" sz="30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 </a:t>
            </a:r>
            <a:r>
              <a:rPr lang="it-IT" sz="3000" b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CANCER DIAGNOSIS</a:t>
            </a:r>
            <a:endParaRPr lang="it-IT" sz="3000" b="1" i="1" u="sng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  <a:p>
            <a:pPr>
              <a:defRPr/>
            </a:pPr>
            <a:endParaRPr lang="it-IT" sz="1000" b="1" i="1" u="sng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  <a:p>
            <a:pPr algn="r">
              <a:defRPr/>
            </a:pP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Laboratory</a:t>
            </a: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assessment</a:t>
            </a:r>
            <a:endParaRPr lang="it-IT" sz="2500" b="1" i="1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</p:txBody>
      </p:sp>
      <p:cxnSp>
        <p:nvCxnSpPr>
          <p:cNvPr id="5" name="Connettore 1 4"/>
          <p:cNvCxnSpPr/>
          <p:nvPr/>
        </p:nvCxnSpPr>
        <p:spPr>
          <a:xfrm rot="5400000">
            <a:off x="-93662" y="488950"/>
            <a:ext cx="5461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 flipH="1">
            <a:off x="179388" y="762000"/>
            <a:ext cx="8785225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228600" y="3886200"/>
            <a:ext cx="864235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20000"/>
              </a:lnSpc>
              <a:tabLst>
                <a:tab pos="887413" algn="l"/>
              </a:tabLst>
            </a:pPr>
            <a:r>
              <a:rPr lang="en-US" b="1" u="sng">
                <a:solidFill>
                  <a:srgbClr val="FF0000"/>
                </a:solidFill>
                <a:latin typeface="Garamond" pitchFamily="18" charset="0"/>
                <a:cs typeface="Arial" pitchFamily="34" charset="0"/>
              </a:rPr>
              <a:t>CALCITONIN</a:t>
            </a:r>
            <a:r>
              <a:rPr lang="en-US" b="1">
                <a:solidFill>
                  <a:srgbClr val="FF0000"/>
                </a:solidFill>
                <a:latin typeface="Garamond" pitchFamily="18" charset="0"/>
                <a:cs typeface="Arial" pitchFamily="34" charset="0"/>
              </a:rPr>
              <a:t>:</a:t>
            </a:r>
            <a:r>
              <a:rPr lang="en-US" b="1">
                <a:latin typeface="Garamond" pitchFamily="18" charset="0"/>
                <a:cs typeface="Arial" pitchFamily="34" charset="0"/>
              </a:rPr>
              <a:t> Screening with serum calcitonin may detect medullary thyroid carcinoma at an earlier stage and improve survival [1]</a:t>
            </a:r>
          </a:p>
        </p:txBody>
      </p:sp>
      <p:sp>
        <p:nvSpPr>
          <p:cNvPr id="94213" name="Rectangle 1"/>
          <p:cNvSpPr>
            <a:spLocks noChangeArrowheads="1"/>
          </p:cNvSpPr>
          <p:nvPr/>
        </p:nvSpPr>
        <p:spPr bwMode="auto">
          <a:xfrm>
            <a:off x="5257800" y="6019800"/>
            <a:ext cx="3657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GB" sz="1600">
                <a:latin typeface="Garamond" pitchFamily="18" charset="0"/>
                <a:cs typeface="Times New Roman" pitchFamily="18" charset="0"/>
              </a:rPr>
              <a:t>[1] Pacini et al., </a:t>
            </a:r>
            <a:r>
              <a:rPr lang="en-GB" sz="1600" i="1">
                <a:latin typeface="Garamond" pitchFamily="18" charset="0"/>
                <a:cs typeface="Times New Roman" pitchFamily="18" charset="0"/>
              </a:rPr>
              <a:t>J Endocrinol Invest</a:t>
            </a:r>
            <a:r>
              <a:rPr lang="en-GB" sz="1600">
                <a:latin typeface="Garamond" pitchFamily="18" charset="0"/>
                <a:cs typeface="Times New Roman" pitchFamily="18" charset="0"/>
              </a:rPr>
              <a:t>, 1980</a:t>
            </a:r>
          </a:p>
          <a:p>
            <a:r>
              <a:rPr lang="en-GB" sz="1600">
                <a:latin typeface="Garamond" pitchFamily="18" charset="0"/>
                <a:cs typeface="Times New Roman" pitchFamily="18" charset="0"/>
              </a:rPr>
              <a:t>[2] Elisei et al., </a:t>
            </a:r>
            <a:r>
              <a:rPr lang="en-GB" sz="1600" i="1">
                <a:latin typeface="Garamond" pitchFamily="18" charset="0"/>
                <a:cs typeface="Times New Roman" pitchFamily="18" charset="0"/>
              </a:rPr>
              <a:t>J Clin Endocrinol Metab</a:t>
            </a:r>
            <a:r>
              <a:rPr lang="en-GB" sz="1600">
                <a:latin typeface="Garamond" pitchFamily="18" charset="0"/>
                <a:cs typeface="Times New Roman" pitchFamily="18" charset="0"/>
              </a:rPr>
              <a:t>, 2004</a:t>
            </a:r>
          </a:p>
        </p:txBody>
      </p:sp>
      <p:sp>
        <p:nvSpPr>
          <p:cNvPr id="4" name="Rettangolo 3"/>
          <p:cNvSpPr/>
          <p:nvPr/>
        </p:nvSpPr>
        <p:spPr>
          <a:xfrm>
            <a:off x="228600" y="1828800"/>
            <a:ext cx="8642350" cy="14219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5" algn="just">
              <a:lnSpc>
                <a:spcPct val="120000"/>
              </a:lnSpc>
              <a:buSzPct val="50000"/>
              <a:tabLst>
                <a:tab pos="887413" algn="l"/>
              </a:tabLst>
              <a:defRPr/>
            </a:pPr>
            <a:r>
              <a:rPr lang="en-US" b="1" u="sng" dirty="0">
                <a:solidFill>
                  <a:srgbClr val="FF0000"/>
                </a:solidFill>
                <a:latin typeface="Garamond" pitchFamily="18" charset="0"/>
                <a:ea typeface="+mn-ea"/>
                <a:cs typeface="Arial" pitchFamily="34" charset="0"/>
              </a:rPr>
              <a:t>THYROGLOBULIN</a:t>
            </a:r>
            <a:r>
              <a:rPr lang="en-US" b="1" dirty="0">
                <a:solidFill>
                  <a:srgbClr val="FF0000"/>
                </a:solidFill>
                <a:latin typeface="Garamond" pitchFamily="18" charset="0"/>
                <a:ea typeface="+mn-ea"/>
                <a:cs typeface="Arial" pitchFamily="34" charset="0"/>
              </a:rPr>
              <a:t>: </a:t>
            </a:r>
            <a:r>
              <a:rPr lang="en-US" b="1" dirty="0">
                <a:latin typeface="Garamond" pitchFamily="18" charset="0"/>
                <a:ea typeface="+mn-ea"/>
                <a:cs typeface="Arial" pitchFamily="34" charset="0"/>
              </a:rPr>
              <a:t>Serum </a:t>
            </a:r>
            <a:r>
              <a:rPr lang="en-US" b="1" dirty="0" err="1">
                <a:latin typeface="Garamond" pitchFamily="18" charset="0"/>
                <a:ea typeface="+mn-ea"/>
                <a:cs typeface="Arial" pitchFamily="34" charset="0"/>
              </a:rPr>
              <a:t>Tg</a:t>
            </a:r>
            <a:r>
              <a:rPr lang="en-US" b="1" dirty="0">
                <a:latin typeface="Garamond" pitchFamily="18" charset="0"/>
                <a:ea typeface="+mn-ea"/>
                <a:cs typeface="Arial" pitchFamily="34" charset="0"/>
              </a:rPr>
              <a:t> can be elevated in most thyroid diseases and </a:t>
            </a:r>
            <a:r>
              <a:rPr lang="en-US" b="1" i="1" u="sng" dirty="0">
                <a:solidFill>
                  <a:srgbClr val="FF0000"/>
                </a:solidFill>
                <a:latin typeface="Garamond" pitchFamily="18" charset="0"/>
                <a:ea typeface="+mn-ea"/>
                <a:cs typeface="Arial" pitchFamily="34" charset="0"/>
              </a:rPr>
              <a:t>is an insensitive and non specific test for thyroid cancer </a:t>
            </a:r>
            <a:r>
              <a:rPr lang="en-US" b="1" dirty="0">
                <a:latin typeface="Garamond" pitchFamily="18" charset="0"/>
                <a:ea typeface="+mn-ea"/>
                <a:cs typeface="Arial" pitchFamily="34" charset="0"/>
              </a:rPr>
              <a:t>[2]</a:t>
            </a:r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2514600" y="5113338"/>
            <a:ext cx="4719638" cy="8302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  <a:latin typeface="Arial" pitchFamily="34" charset="0"/>
              </a:rPr>
              <a:t>ATA-GL:. …cannot recommend</a:t>
            </a:r>
          </a:p>
          <a:p>
            <a:r>
              <a:rPr lang="it-IT" b="1">
                <a:solidFill>
                  <a:srgbClr val="FF0000"/>
                </a:solidFill>
                <a:latin typeface="Arial" pitchFamily="34" charset="0"/>
              </a:rPr>
              <a:t>ETA-GL: … it is advised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ttangolo 6"/>
          <p:cNvSpPr>
            <a:spLocks noChangeArrowheads="1"/>
          </p:cNvSpPr>
          <p:nvPr/>
        </p:nvSpPr>
        <p:spPr bwMode="auto">
          <a:xfrm>
            <a:off x="1112838" y="1701800"/>
            <a:ext cx="6934200" cy="3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0350">
              <a:lnSpc>
                <a:spcPct val="15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b="1">
                <a:latin typeface="Garamond" pitchFamily="18" charset="0"/>
              </a:rPr>
              <a:t>HISTORY &amp; CLINICAL ASSESSMENT</a:t>
            </a:r>
          </a:p>
          <a:p>
            <a:pPr marL="265113" indent="-260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b="1">
                <a:solidFill>
                  <a:srgbClr val="000000"/>
                </a:solidFill>
                <a:latin typeface="Garamond" pitchFamily="18" charset="0"/>
              </a:rPr>
              <a:t>LABORATORY </a:t>
            </a:r>
          </a:p>
          <a:p>
            <a:pPr marL="265113" indent="-260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b="1">
                <a:solidFill>
                  <a:srgbClr val="FF0000"/>
                </a:solidFill>
                <a:latin typeface="Garamond" pitchFamily="18" charset="0"/>
              </a:rPr>
              <a:t>SCINTIGRAPHY</a:t>
            </a:r>
          </a:p>
          <a:p>
            <a:pPr marL="265113" indent="-260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b="1">
                <a:latin typeface="Garamond" pitchFamily="18" charset="0"/>
              </a:rPr>
              <a:t>ULTRASOUNDS</a:t>
            </a:r>
          </a:p>
          <a:p>
            <a:pPr marL="265113" indent="-260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b="1">
                <a:latin typeface="Garamond" pitchFamily="18" charset="0"/>
              </a:rPr>
              <a:t>FNA CYTOLOGY</a:t>
            </a:r>
          </a:p>
        </p:txBody>
      </p:sp>
      <p:sp>
        <p:nvSpPr>
          <p:cNvPr id="13315" name="CasellaDiTesto 3"/>
          <p:cNvSpPr txBox="1">
            <a:spLocks noChangeArrowheads="1"/>
          </p:cNvSpPr>
          <p:nvPr/>
        </p:nvSpPr>
        <p:spPr bwMode="auto">
          <a:xfrm>
            <a:off x="179388" y="188913"/>
            <a:ext cx="87852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THYROID CANCER DIAGNOSIS</a:t>
            </a:r>
          </a:p>
          <a:p>
            <a:pPr>
              <a:defRPr/>
            </a:pPr>
            <a:endParaRPr lang="it-IT" sz="2800" b="1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</p:txBody>
      </p:sp>
      <p:cxnSp>
        <p:nvCxnSpPr>
          <p:cNvPr id="10" name="Connettore 1 9"/>
          <p:cNvCxnSpPr/>
          <p:nvPr/>
        </p:nvCxnSpPr>
        <p:spPr>
          <a:xfrm rot="5400000">
            <a:off x="-93662" y="488950"/>
            <a:ext cx="5461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 flipH="1">
            <a:off x="179388" y="762000"/>
            <a:ext cx="8785225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AutoShape 9" descr="data:image/jpeg;base64,/9j/4AAQSkZJRgABAQAAAQABAAD/2wCEAAkGBhMSERQUEhQUFRUUFBQUFBcUFBUUFRUUFRQVFhQVFxQXGyYeFxojGRUVHy8hIycpLC0sFR4xNTAqNSYrLCkBCQoKDgwOGg8PGikkHyQsLCwsKiksKSksLCwsLCkpLCwqKSwsLCwqLCwsLCwvKiksKjQsLCwsLCwpLCwsKSwsLP/AABEIAJQA2QMBIgACEQEDEQH/xAAbAAACAwEBAQAAAAAAAAAAAAAAAQIEBQMGB//EADMQAAICAQMCBAQGAgIDAQAAAAERAAIhAxIxBEEFIlFhMnGBkQZCobHB8NHhE/EjUnIU/8QAGwEAAgMBAQEAAAAAAAAAAAAAAAECAwQFBgf/xAAvEQACAQMDAQcDAwUAAAAAAAAAAQIDBBESITFBBRMiYaGx8FGB0QaR4SMyQkNx/9oADAMBAAIRAxEAPwD4c4KChGAKKNwMAJOAkY5NMAijMnp6TgoOT0oWSAjct/8A5/65X1NNGbatnUox1P0IqSZEnEDHbtImZ5bZ6kiR9syddSchJ1EspzknsJhqyAxJWTkbekjU/ucgQ90jtjUJVzyMREZEBBRYAJGMxASL3GBgIGMCLkAicIKPLAIOKEgAwYGKNRgKSUSgI08AElWIGSEnFb4EAAlnpgP4K59kJVE0ehqKkWyUR7H3yPlOp2bB1KvHBCo8Is26W9UVxUFcmoaz6Z9ZV6vT85AJK7/X2xNrQ6Q2qdSx3VRHlsWS2meMkIfzKvWdFtqLVGLZLyQQTgkdl956StSU44MUKq1YZiW05HuJZ19Cw5GDn5/KVwAPt3nl61HRLBui8kQHJH0kf8SVRKI7+FIZE/zEROhoMSA5jnTcX4gJ103OunpY/edOl0LW4DPt9pdpoqp3B7sBZIthYB55xO3a2UXHU+Wimc8MzNfRRK7SuTL3Wg8mq3AHjse4lImcq+pxhUxHYsg8oFiKogBAmYH0ZMUIoOVp4GNQECYiY8pcAEUISADEcUBJIAjgYRoBmJR1htzJYysiJ6VHNfotHzBAXQJR4PqCucZ+kydMzW6TVFWHyq7gOzBPJCPH2no+yVDT5metnGxp9EQd9NtrDbfcKOw3GwRqmBwM5BFRLOnSxqRev/HWtOwO2+CMoZG7HPfM49LQErb8XmBrYfldSLNnL7ntNj/iIVQrGzH/ANJYBISQJx6OdmT0nIrVNMtjx/WdIa+XB3CtgiyiMA+8zrd/78p67xDw8br7kbGwpVEjaACECljvz9J5XWof2Z9v8TmXtHMe8R0reqpo40oO860oT8sj/cjSv+PnLP8Awod20MYIHKt3ziZrehlLMdvI0Slg46mmh/U+YaWnYWx6/Ln54ne2iijkexwR7S70egrAo5Jr56hdgQz8R83Cf8bFZp1FLgrlUwiXhujlhGwqfhBO3HJWX6Lv+lnqSgwKVenvRICQAABHJ74ROJb6jQ2eQGoNS261FgfKK2QyGOT/AC5X6u4Q+Mqoqa2KqyeCkR9jOlGOFsYVU1y1GDrkeob/AHGc8SncGX+pA3YLxyl2+co3nnu0YvlnSp8HMRASSiq5w9PCZaIiKO0FIOO+wxQgoSPkAoRwcQAI4oRgMiKEckA44qc5kiJYk8ZQjpoBn+9u+Je6bTBbeOFl27A+2DKWkPp8vXtNXwmu/UD4Y3BpofbJU9F2aklgz1nhNnofD+ltYVVhuvVnJrYEYt5eOQRke3z1tLR22QFhb1Ntu0jHYlo9vlJ+E6YIrvFQmsioTQ7ndwl6y51miNtiBwX5W2ACWh84rm/xW7lrbHPTfzPJ17jNTSZnU6W+hDsrsEbQAQRkrg5OPQgTx/iHQioYs/MQQUdp7B98L5T3NtM2LNa1FSCSKb+ECD6M+3qfeeV8R8OBsVnbe1cmwrbFrAVCxnCB7D1m63cZJw+eh0LGppbWTD0KAEfQnss5Et16c1uviZ21FTXzFgJ9n/Mdej2MX54ATyagg4LeQPqZz0a+Zv4c8kEgEYqhz/iaoQ0xSOu5Z3RYvp2szZG3/kstzSxZg5ff6Te8J6cDTJyChYk2QaVhYD3IR9DMfovDzaxJzUDdZ5OCUPckB/U+hm70VzXNalWqrG2wA7Rgbj8RBfb0yeIVsqOFyc+6lmOlHXqNEgEgjaBaro8nJDAGR3zyjPO+JizO5C1gTYVbJBCoR24f6mek1WR5grGpyGjWo58qfH6+syPEywPhVQCNzIsbAgDaUAs5PpIUm3HDKLWbT3POW08D0LPviUrczS6jUqCEAlg7mSOOR3ftKGoEUOX/ADxOb2hFNJrp8R3YM4vn+/pESpL5f33kLCeellIvEA5IiRIgTK+OQCEICQGKEISAAo7RRqSABCCgowJAx7nzIisaxLoSkuRHSvpNfpLcvnBJJXHAHY5LL9JlfKWtPXfzyyl2xkT0HZ01TbT8vQoqrKPaeH9TQ1qLIbsj4UPzGyBJTS7zWr1rst7VlazYOAewAKJM8h4dWwtU1A+E2TzYbaMYD49XzN6ukQSu69uasgL+OCDNlxbQqPMufY83dUYqXJs1QJ83YIA7TkrgZtlTH8cpW1UAyt4FXUYS55ID9ORLvS7iBjBPNSBnjcVzhvjA9QzT6zqhZixyFuZDJPBLzVAjPExWtFwrc5MlGLjPK6HnerdSas2FlyCbULB5PBQHBJ8sPDtIgWsABsYNjkPIORlsvtwZLr87yD5d9akEF+UVRBWO+eefWc+n6i9DsTCWTurXzYwuQzye87uGegWXDY7+FdJYG1lwBs3hN/mIByO378T09OmKFsmoqE8ID6bTlqoyjMPwu2oAbWvvQYJsXQBWFWsvDDm7TWtsqRnaSKkoZI8vl+TP+pzrvvPDpx55+nkcq8lJy6EdXVAG6pB3AurG0BHGF7FTz/inUc2BNjens6vv9gRgTa1dTDzUV7soM2J83bkj3JXeZJ0Ve1vNuJQBVKkn4qlDkjPbAMuto6VuO2STyef6zptleffIRZRITePdd5mXKJ9zmanWkMnOR6HFgAw7Pcn+0zrUPLHp+kw38ZN+E9DS43OCht9IWMTnnW1nBpC0hJExESqTyAKJRmIyL2GEHFCRAYjMAISSQBGIGDklzgQ1HYyAM6VtiWQaaYEqnj+Jb0a+47YHp8u+ZSqJb0VgkP2OM/Sdewk29/nxlczd8F12QAK1IZFgyfMgPmcDHGZ6HQ1NuFyBUEbjccE2wkDgY4U874Jpg8HaDYVPK/MVtr5iwB9p6/wjoCbWO7s6lNGxTrZAooofM5nUvbinQpOc3sjz19JRbbEdCwBQ4G/aHbPNaXPvw+cyt1fS7amyzaoFsMAj8qtgAMfJz1un4f5N1qAAbrahZAAGRi2an7c+sh4h4RW1TYGl6W3A7c4BwH3yEvbM8fS/U1LvtMlhfUwxhXVPvdD0dWfNPEfEbWN6FZtXsDauHZj83f7SFdbbQVAOUbsEvGCQOA0p38Y6Q6N6VAA1LAs1BAItY52kMBMcdu8q+HahGoOETUFMmyuMpv7qe/hNOOqPDO3FRlDMeDQ6awrZKq3VJtW2a1IAADQZeCBiX9TqdSptzVKtag1s7dijVY3W9Apn9JZaY4bJsg7AC1jZoMgIc+sudGLob7HNan4TUehJtySRVpZfvK6iT3fqYqq3yzh4r1KuaXd8B2DW1LcCfQ7cruR2Ey9DUpcAWG5EoMAklrdbuBySc4lnqajcLWxuJVtMjzAeVdgAgB6Tjo9DYHdeoswQKgkP0+HmqefeWRSUcGqmoxiihrdLapFW7AtDKI7gvLT+ky9a3+/5mr1qqiAjYEnJKZx8sTM1gOAff/U53aC/p4R0aXBXIcNsTRhYzy+E031NQrQtAGAMg9+vICtEY1FK3uMUIRyABGDFASWQJEyQtiQIkgMS6MmmxAR6SWxlyAMlUycZR4khDtXtJ0C+kQir+80QxGer9hHp/wAJ13agC824EbeyBVmwEF/XPqPR9MUBRVFn8zwbFAFjHY8gT5T+D9da1SSADyyjgcY7T7D4RpVuBYC25YyK5ByBbdl90PyzlfqupN0KTT8L9/M85e0JVrpRXGM/kta2mxYKpuqi+5pen/IPhBGN2c27zj0tL6enrad0RUEUVdg2k23EgFYtuAIyRzyBLY6mpdjdPANQa9ztuL2AIwCFV/EexmR434vStbIivqT5Q3kE7mn81hTw9rRqV6ipU1nLOzWuI2drO3b8UunXL4/k+e/irqtI6hBB+Fiw/wDYfquOfVzzw0g2QSNpySzwhYVwe4wZ3/EHiFdW5NSUMhhFlM85Pb6CVdDWSJNSSSPNkAFcg44n3S3ShTjT+iXUzW1JwopdTS6LRvWxrfyob1YoipNd3BHIHHOOO82N6BrTI3bSCSVglmhzVD09RPP9HrH6V3W5R+HPPJXHyl/qNYIW22AOLWAJdThm+CCRjiaZRyUVqblIudNrmtTRVJpUE2ZLZNqlHgsgY9szh4lqEVqKkAJ4IDFuSAc8kF4z95n9T4hbe67huCHrYcIj5s/OZt+pLZ54DDSxj5SEmobsnTtnq1Br6gyatEEHccvufT2mfchzvr2b9O3b6yrODf1vFg6kI4QQFovrAczjJvYtIQkrCICU43wAARgwsIlG1h4GKEUbkAAQEUcAJRExuAlnOwgNYwYxbv8ApFaTwlugJCSB9PSQBUYP6/pLoyS4EWej1jW4sPykEfQufT/w9+MgaAWIDaqbAssAsJfCRz2Bny/oOnvq3rp0G617ClQwHYlAM4E1tH8OdUCDWowiCNSmaqtt4O74AL0duA895pqK3uaKpV1leqZjuLbvWpJ4kuGfV+q/EWnXTDsEd4sjQ85GUKtm3HpPBfiH8Vt0AQZRBAtymCiv1mf1Xg3VW1LUsakCltTeLbq7K6YuQDyRwPmfmZk+LeE6/TmtdeppuBNX7WIP2sCCPWZ7O0sbHMqGZS6N9PsZ42LlU72u9UinfWcdNRHH6fviV93pJNZmqN3NybfPsdLSi7TW3EkIeuUxgHJMs6PiF6hMGhIBrZGpDJ7/ALzK3HGZI6j/ALxN0L7w4lnJW6aZd1+szyCgR9CSQh2yf0lW5Pp/3IE/XEVrEew/1K611KSedkSjFIja0TwOYAhQP/U5bk5b5LBbY72kSTEJU5pbIY3EoOBtK20+QIkwcYgRK8dRiJihCIBiNRQjQDUIiZISS52EFhGOZEyQ4k0/E2uACtlJVOPnIVkkRLISa38v2Edek6w6WpXUoVahFqnBVgWCjiaWh+J+prUVFwgK1HkoSKitK7MjNCNOgNeDtzyXkAxv94Jp7v8AAGwfxb1JFhvAbBI06AipqKmoIDFUBgdw5T6/xO+tbdqGrHcVFdzLJKGSSSST6yk4b8xx0oBkGH1itdwNvSDlHLaA6bff2kbc/wCo6mR3y6bhhNCIixElVv8ASAP3hW0rjs1mX2GFjxFYv2/1IgSVrSvVqTzt8+oxA+8RMdcQIzItPCAVauSJiUROYlhICKgoQlQwgoo4gBxQhAAjhCIByQz9oQlsQHf+IVL+0cJf/kyI1/EiTxCElMCJM6UoDCEKCTm8gwrX9pG4x9Y4SU0lD55Ag0jI25hCV/6l/wBAdMn6RU7xwkY9Pv7DIuTrV/32cIR093uIjqBSLhCUS2YxQhCRQyRGP77SMISUvx7AKEISs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1" name="Text Box 8"/>
          <p:cNvSpPr txBox="1">
            <a:spLocks noChangeArrowheads="1"/>
          </p:cNvSpPr>
          <p:nvPr/>
        </p:nvSpPr>
        <p:spPr bwMode="auto">
          <a:xfrm>
            <a:off x="2209800" y="1447800"/>
            <a:ext cx="4892675" cy="4794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cap="all" dirty="0" smtClean="0">
                <a:latin typeface="Garamond" pitchFamily="18" charset="0"/>
                <a:ea typeface="+mn-ea"/>
                <a:cs typeface="Arial" pitchFamily="34" charset="0"/>
              </a:rPr>
              <a:t>Thyroid nodule </a:t>
            </a:r>
            <a:r>
              <a:rPr lang="en-US" b="1" cap="all" dirty="0" smtClean="0">
                <a:latin typeface="Garamond" pitchFamily="18" charset="0"/>
                <a:ea typeface="+mn-ea"/>
                <a:cs typeface="Arial" pitchFamily="34" charset="0"/>
              </a:rPr>
              <a:t>(&gt; 1 cm)</a:t>
            </a:r>
          </a:p>
        </p:txBody>
      </p:sp>
      <p:sp>
        <p:nvSpPr>
          <p:cNvPr id="97283" name="Text Box 9"/>
          <p:cNvSpPr txBox="1">
            <a:spLocks noChangeArrowheads="1"/>
          </p:cNvSpPr>
          <p:nvPr/>
        </p:nvSpPr>
        <p:spPr bwMode="auto">
          <a:xfrm>
            <a:off x="125413" y="4749800"/>
            <a:ext cx="39338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u="sng">
                <a:solidFill>
                  <a:schemeClr val="accent2"/>
                </a:solidFill>
                <a:latin typeface="Garamond" pitchFamily="18" charset="0"/>
                <a:cs typeface="Arial" pitchFamily="34" charset="0"/>
              </a:rPr>
              <a:t>Cold nodule</a:t>
            </a:r>
          </a:p>
          <a:p>
            <a:pPr algn="ctr"/>
            <a:r>
              <a:rPr lang="en-US">
                <a:latin typeface="Garamond" pitchFamily="18" charset="0"/>
                <a:cs typeface="Arial" pitchFamily="34" charset="0"/>
              </a:rPr>
              <a:t>non irradiated &lt;10% malignant</a:t>
            </a:r>
          </a:p>
          <a:p>
            <a:pPr algn="ctr"/>
            <a:r>
              <a:rPr lang="en-US">
                <a:latin typeface="Garamond" pitchFamily="18" charset="0"/>
                <a:cs typeface="Arial" pitchFamily="34" charset="0"/>
              </a:rPr>
              <a:t>irradiated 30-50% malignant</a:t>
            </a:r>
          </a:p>
        </p:txBody>
      </p:sp>
      <p:sp>
        <p:nvSpPr>
          <p:cNvPr id="97284" name="Text Box 10"/>
          <p:cNvSpPr txBox="1">
            <a:spLocks noChangeArrowheads="1"/>
          </p:cNvSpPr>
          <p:nvPr/>
        </p:nvSpPr>
        <p:spPr bwMode="auto">
          <a:xfrm>
            <a:off x="5124450" y="4724400"/>
            <a:ext cx="3562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u="sng">
                <a:solidFill>
                  <a:srgbClr val="FF0000"/>
                </a:solidFill>
                <a:latin typeface="Garamond" pitchFamily="18" charset="0"/>
                <a:cs typeface="Arial" pitchFamily="34" charset="0"/>
              </a:rPr>
              <a:t>Hot or isocaptant nodule</a:t>
            </a:r>
          </a:p>
          <a:p>
            <a:pPr algn="ctr"/>
            <a:r>
              <a:rPr lang="en-US">
                <a:latin typeface="Garamond" pitchFamily="18" charset="0"/>
                <a:cs typeface="Arial" pitchFamily="34" charset="0"/>
              </a:rPr>
              <a:t> TSG-I</a:t>
            </a:r>
            <a:r>
              <a:rPr lang="en-US" baseline="30000">
                <a:latin typeface="Garamond" pitchFamily="18" charset="0"/>
                <a:cs typeface="Arial" pitchFamily="34" charset="0"/>
              </a:rPr>
              <a:t>131</a:t>
            </a:r>
            <a:r>
              <a:rPr lang="en-US">
                <a:latin typeface="Garamond" pitchFamily="18" charset="0"/>
                <a:cs typeface="Arial" pitchFamily="34" charset="0"/>
              </a:rPr>
              <a:t>   &lt; 1% malignant </a:t>
            </a:r>
          </a:p>
          <a:p>
            <a:pPr algn="ctr"/>
            <a:endParaRPr lang="en-US" b="1">
              <a:latin typeface="Garamond" pitchFamily="18" charset="0"/>
              <a:cs typeface="Arial" pitchFamily="34" charset="0"/>
            </a:endParaRPr>
          </a:p>
        </p:txBody>
      </p:sp>
      <p:sp>
        <p:nvSpPr>
          <p:cNvPr id="97285" name="Line 11"/>
          <p:cNvSpPr>
            <a:spLocks noChangeShapeType="1"/>
          </p:cNvSpPr>
          <p:nvPr/>
        </p:nvSpPr>
        <p:spPr bwMode="auto">
          <a:xfrm>
            <a:off x="5821363" y="1828800"/>
            <a:ext cx="582612" cy="606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97286" name="Line 12"/>
          <p:cNvSpPr>
            <a:spLocks noChangeShapeType="1"/>
          </p:cNvSpPr>
          <p:nvPr/>
        </p:nvSpPr>
        <p:spPr bwMode="auto">
          <a:xfrm flipH="1">
            <a:off x="2868613" y="1828800"/>
            <a:ext cx="598487" cy="606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97287" name="Text Box 13"/>
          <p:cNvSpPr txBox="1">
            <a:spLocks noChangeArrowheads="1"/>
          </p:cNvSpPr>
          <p:nvPr/>
        </p:nvSpPr>
        <p:spPr bwMode="auto">
          <a:xfrm>
            <a:off x="6307138" y="2162175"/>
            <a:ext cx="10842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solidFill>
                  <a:srgbClr val="FF0000"/>
                </a:solidFill>
                <a:latin typeface="Garamond" pitchFamily="18" charset="0"/>
                <a:cs typeface="Arial" pitchFamily="34" charset="0"/>
              </a:rPr>
              <a:t> ~ 10%</a:t>
            </a:r>
          </a:p>
        </p:txBody>
      </p:sp>
      <p:sp>
        <p:nvSpPr>
          <p:cNvPr id="97288" name="Text Box 14"/>
          <p:cNvSpPr txBox="1">
            <a:spLocks noChangeArrowheads="1"/>
          </p:cNvSpPr>
          <p:nvPr/>
        </p:nvSpPr>
        <p:spPr bwMode="auto">
          <a:xfrm>
            <a:off x="1576388" y="2165350"/>
            <a:ext cx="10922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>
                <a:solidFill>
                  <a:srgbClr val="FF0000"/>
                </a:solidFill>
                <a:latin typeface="Garamond" pitchFamily="18" charset="0"/>
                <a:cs typeface="Arial" pitchFamily="34" charset="0"/>
              </a:rPr>
              <a:t>~ 90%</a:t>
            </a:r>
          </a:p>
        </p:txBody>
      </p:sp>
      <p:sp>
        <p:nvSpPr>
          <p:cNvPr id="18" name="CasellaDiTesto 3"/>
          <p:cNvSpPr txBox="1">
            <a:spLocks noChangeArrowheads="1"/>
          </p:cNvSpPr>
          <p:nvPr/>
        </p:nvSpPr>
        <p:spPr bwMode="auto">
          <a:xfrm>
            <a:off x="331788" y="76200"/>
            <a:ext cx="8507412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3000" b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THYROID</a:t>
            </a:r>
            <a:r>
              <a:rPr lang="it-IT" sz="30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 </a:t>
            </a:r>
            <a:r>
              <a:rPr lang="it-IT" sz="3000" b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CANCER DIAGNOSIS</a:t>
            </a:r>
            <a:endParaRPr lang="it-IT" sz="3000" b="1" i="1" u="sng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  <a:p>
            <a:pPr>
              <a:defRPr/>
            </a:pPr>
            <a:endParaRPr lang="it-IT" sz="1000" b="1" i="1" u="sng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  <a:p>
            <a:pPr algn="r">
              <a:defRPr/>
            </a:pP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Scintigraphy</a:t>
            </a:r>
            <a:endParaRPr lang="it-IT" sz="2500" b="1" i="1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</p:txBody>
      </p:sp>
      <p:cxnSp>
        <p:nvCxnSpPr>
          <p:cNvPr id="19" name="Connettore 1 18"/>
          <p:cNvCxnSpPr/>
          <p:nvPr/>
        </p:nvCxnSpPr>
        <p:spPr>
          <a:xfrm rot="5400000">
            <a:off x="58738" y="376238"/>
            <a:ext cx="5461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 flipH="1">
            <a:off x="331788" y="649288"/>
            <a:ext cx="8785225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292" name="Picture 2" descr="Scintiscan4"/>
          <p:cNvPicPr>
            <a:picLocks noChangeAspect="1" noChangeArrowheads="1"/>
          </p:cNvPicPr>
          <p:nvPr>
            <p:ph/>
          </p:nvPr>
        </p:nvPicPr>
        <p:blipFill>
          <a:blip r:embed="rId3"/>
          <a:srcRect l="5566" r="5566"/>
          <a:stretch>
            <a:fillRect/>
          </a:stretch>
        </p:blipFill>
        <p:spPr>
          <a:xfrm>
            <a:off x="1079500" y="2584450"/>
            <a:ext cx="2014538" cy="2273300"/>
          </a:xfrm>
          <a:noFill/>
        </p:spPr>
      </p:pic>
      <p:pic>
        <p:nvPicPr>
          <p:cNvPr id="97293" name="Picture 34" descr="Scitniscan5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27713" y="2606675"/>
            <a:ext cx="2170112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ttangolo 11"/>
          <p:cNvSpPr>
            <a:spLocks noChangeArrowheads="1"/>
          </p:cNvSpPr>
          <p:nvPr/>
        </p:nvSpPr>
        <p:spPr bwMode="auto">
          <a:xfrm>
            <a:off x="381000" y="1066800"/>
            <a:ext cx="8382000" cy="5632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 sz="4000" b="1" dirty="0">
              <a:solidFill>
                <a:schemeClr val="bg1"/>
              </a:solidFill>
              <a:latin typeface="Garamond" pitchFamily="18" charset="0"/>
              <a:ea typeface="+mn-ea"/>
              <a:cs typeface="ＭＳ Ｐゴシック" charset="0"/>
            </a:endParaRPr>
          </a:p>
          <a:p>
            <a:pPr algn="ctr">
              <a:defRPr/>
            </a:pPr>
            <a:endParaRPr lang="en-US" sz="4000" b="1" dirty="0">
              <a:solidFill>
                <a:schemeClr val="bg1"/>
              </a:solidFill>
              <a:latin typeface="Garamond" pitchFamily="18" charset="0"/>
              <a:ea typeface="+mn-ea"/>
              <a:cs typeface="ＭＳ Ｐゴシック" charset="0"/>
            </a:endParaRPr>
          </a:p>
          <a:p>
            <a:pPr algn="ctr">
              <a:defRPr/>
            </a:pPr>
            <a:r>
              <a:rPr lang="en-US" sz="4000" b="1" dirty="0">
                <a:solidFill>
                  <a:srgbClr val="FFFF00"/>
                </a:solidFill>
                <a:latin typeface="Garamond" pitchFamily="18" charset="0"/>
                <a:ea typeface="+mn-ea"/>
                <a:cs typeface="ＭＳ Ｐゴシック" charset="0"/>
              </a:rPr>
              <a:t>In case of suppressed TSH levels radionuclide confirmation of a functioning nodule is required and 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FFFF00"/>
                </a:solidFill>
                <a:latin typeface="Garamond" pitchFamily="18" charset="0"/>
                <a:ea typeface="+mn-ea"/>
                <a:cs typeface="ＭＳ Ｐゴシック" charset="0"/>
              </a:rPr>
              <a:t>it may obviate the need for 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FFFF00"/>
                </a:solidFill>
                <a:latin typeface="Garamond" pitchFamily="18" charset="0"/>
                <a:ea typeface="+mn-ea"/>
                <a:cs typeface="ＭＳ Ｐゴシック" charset="0"/>
              </a:rPr>
              <a:t>fine-needle aspiration (FNA)</a:t>
            </a:r>
          </a:p>
          <a:p>
            <a:pPr algn="ctr">
              <a:defRPr/>
            </a:pPr>
            <a:endParaRPr lang="en-US" sz="4000" b="1" dirty="0">
              <a:solidFill>
                <a:schemeClr val="bg1"/>
              </a:solidFill>
              <a:latin typeface="Garamond" pitchFamily="18" charset="0"/>
              <a:ea typeface="+mn-ea"/>
              <a:cs typeface="ＭＳ Ｐゴシック" charset="0"/>
            </a:endParaRPr>
          </a:p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latin typeface="Garamond" pitchFamily="18" charset="0"/>
                <a:ea typeface="+mn-ea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66713" y="234950"/>
            <a:ext cx="8394700" cy="1087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defTabSz="762000">
              <a:lnSpc>
                <a:spcPct val="90000"/>
              </a:lnSpc>
            </a:pPr>
            <a:r>
              <a:rPr lang="it-IT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Proteine di trasporto degli ormoni tiroidei nel sangue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 t="2042" r="4919" b="5727"/>
          <a:stretch>
            <a:fillRect/>
          </a:stretch>
        </p:blipFill>
        <p:spPr bwMode="auto">
          <a:xfrm>
            <a:off x="5424488" y="2782888"/>
            <a:ext cx="3470275" cy="351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CasellaDiTesto 4"/>
          <p:cNvSpPr txBox="1">
            <a:spLocks noChangeArrowheads="1"/>
          </p:cNvSpPr>
          <p:nvPr/>
        </p:nvSpPr>
        <p:spPr bwMode="auto">
          <a:xfrm>
            <a:off x="273050" y="2074863"/>
            <a:ext cx="4770438" cy="3692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2000">
                <a:latin typeface="Arial" pitchFamily="34" charset="0"/>
                <a:cs typeface="Arial" pitchFamily="34" charset="0"/>
              </a:rPr>
              <a:t> Thyroxine Binding Globulin (TBG)</a:t>
            </a:r>
          </a:p>
          <a:p>
            <a:pPr>
              <a:lnSpc>
                <a:spcPct val="150000"/>
              </a:lnSpc>
            </a:pPr>
            <a:r>
              <a:rPr lang="it-IT" sz="2000">
                <a:latin typeface="Arial" pitchFamily="34" charset="0"/>
                <a:cs typeface="Arial" pitchFamily="34" charset="0"/>
              </a:rPr>
              <a:t>   </a:t>
            </a:r>
            <a:r>
              <a:rPr lang="it-IT" sz="1800">
                <a:latin typeface="Arial" pitchFamily="34" charset="0"/>
                <a:cs typeface="Arial" pitchFamily="34" charset="0"/>
              </a:rPr>
              <a:t>Trasporta 70% ormoni tiroidei</a:t>
            </a:r>
          </a:p>
          <a:p>
            <a:pPr>
              <a:lnSpc>
                <a:spcPct val="150000"/>
              </a:lnSpc>
            </a:pPr>
            <a:endParaRPr lang="it-IT" sz="200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2000">
                <a:latin typeface="Arial" pitchFamily="34" charset="0"/>
                <a:cs typeface="Arial" pitchFamily="34" charset="0"/>
              </a:rPr>
              <a:t> Thyroxine Binding Pre-Albumin (TBPA)</a:t>
            </a:r>
          </a:p>
          <a:p>
            <a:pPr>
              <a:lnSpc>
                <a:spcPct val="150000"/>
              </a:lnSpc>
            </a:pPr>
            <a:r>
              <a:rPr lang="it-IT" sz="1800">
                <a:latin typeface="Arial" pitchFamily="34" charset="0"/>
                <a:cs typeface="Arial" pitchFamily="34" charset="0"/>
              </a:rPr>
              <a:t>   Trasporta 10% T4</a:t>
            </a:r>
          </a:p>
          <a:p>
            <a:pPr>
              <a:lnSpc>
                <a:spcPct val="150000"/>
              </a:lnSpc>
            </a:pPr>
            <a:endParaRPr lang="it-IT" sz="180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2000">
                <a:latin typeface="Arial" pitchFamily="34" charset="0"/>
                <a:cs typeface="Arial" pitchFamily="34" charset="0"/>
              </a:rPr>
              <a:t> Albumina</a:t>
            </a:r>
          </a:p>
          <a:p>
            <a:pPr>
              <a:lnSpc>
                <a:spcPct val="150000"/>
              </a:lnSpc>
            </a:pPr>
            <a:r>
              <a:rPr lang="it-IT" sz="2000">
                <a:latin typeface="Arial" pitchFamily="34" charset="0"/>
                <a:cs typeface="Arial" pitchFamily="34" charset="0"/>
              </a:rPr>
              <a:t>   </a:t>
            </a:r>
            <a:r>
              <a:rPr lang="it-IT" sz="1800">
                <a:latin typeface="Arial" pitchFamily="34" charset="0"/>
                <a:cs typeface="Arial" pitchFamily="34" charset="0"/>
              </a:rPr>
              <a:t>Trasporta il 15% di T3 e T4</a:t>
            </a:r>
            <a:endParaRPr lang="it-IT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5364163" y="2087563"/>
            <a:ext cx="37115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Arial" pitchFamily="34" charset="0"/>
                <a:cs typeface="Arial" pitchFamily="34" charset="0"/>
              </a:rPr>
              <a:t>(T4) + (TBG) ↔ (TBG-T4)</a:t>
            </a:r>
          </a:p>
        </p:txBody>
      </p:sp>
      <p:sp>
        <p:nvSpPr>
          <p:cNvPr id="7" name="Rettangolo 6"/>
          <p:cNvSpPr/>
          <p:nvPr/>
        </p:nvSpPr>
        <p:spPr>
          <a:xfrm>
            <a:off x="6588125" y="5084763"/>
            <a:ext cx="2392363" cy="1382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6154738" y="5391150"/>
            <a:ext cx="614362" cy="327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Rettangolo 8"/>
          <p:cNvSpPr/>
          <p:nvPr/>
        </p:nvSpPr>
        <p:spPr>
          <a:xfrm rot="16200000">
            <a:off x="6349206" y="5337970"/>
            <a:ext cx="612775" cy="3286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8027988" y="5003800"/>
            <a:ext cx="614362" cy="327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6715125" y="2728913"/>
            <a:ext cx="2320925" cy="2484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4" name="Gruppo 15"/>
          <p:cNvGrpSpPr>
            <a:grpSpLocks/>
          </p:cNvGrpSpPr>
          <p:nvPr/>
        </p:nvGrpSpPr>
        <p:grpSpPr bwMode="auto">
          <a:xfrm>
            <a:off x="6234113" y="5205413"/>
            <a:ext cx="592137" cy="403225"/>
            <a:chOff x="6234545" y="5204994"/>
            <a:chExt cx="591923" cy="403864"/>
          </a:xfrm>
        </p:grpSpPr>
        <p:pic>
          <p:nvPicPr>
            <p:cNvPr id="23563" name="Picture 3"/>
            <p:cNvPicPr>
              <a:picLocks noChangeAspect="1" noChangeArrowheads="1"/>
            </p:cNvPicPr>
            <p:nvPr/>
          </p:nvPicPr>
          <p:blipFill>
            <a:blip r:embed="rId2"/>
            <a:srcRect l="21922" t="65848" r="72383" b="29639"/>
            <a:stretch>
              <a:fillRect/>
            </a:stretch>
          </p:blipFill>
          <p:spPr bwMode="auto">
            <a:xfrm>
              <a:off x="6618649" y="5204994"/>
              <a:ext cx="207819" cy="171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4" name="Picture 3"/>
            <p:cNvPicPr>
              <a:picLocks noChangeAspect="1" noChangeArrowheads="1"/>
            </p:cNvPicPr>
            <p:nvPr/>
          </p:nvPicPr>
          <p:blipFill>
            <a:blip r:embed="rId2"/>
            <a:srcRect l="21922" t="65848" r="72383" b="29639"/>
            <a:stretch>
              <a:fillRect/>
            </a:stretch>
          </p:blipFill>
          <p:spPr bwMode="auto">
            <a:xfrm>
              <a:off x="6602680" y="5436951"/>
              <a:ext cx="207819" cy="171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5" name="Picture 3"/>
            <p:cNvPicPr>
              <a:picLocks noChangeAspect="1" noChangeArrowheads="1"/>
            </p:cNvPicPr>
            <p:nvPr/>
          </p:nvPicPr>
          <p:blipFill>
            <a:blip r:embed="rId2"/>
            <a:srcRect l="21922" t="65848" r="72383" b="29639"/>
            <a:stretch>
              <a:fillRect/>
            </a:stretch>
          </p:blipFill>
          <p:spPr bwMode="auto">
            <a:xfrm>
              <a:off x="6234545" y="5436951"/>
              <a:ext cx="207819" cy="171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ttangolo 6"/>
          <p:cNvSpPr>
            <a:spLocks noChangeArrowheads="1"/>
          </p:cNvSpPr>
          <p:nvPr/>
        </p:nvSpPr>
        <p:spPr bwMode="auto">
          <a:xfrm>
            <a:off x="1112838" y="1701800"/>
            <a:ext cx="6934200" cy="3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0350">
              <a:lnSpc>
                <a:spcPct val="15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b="1">
                <a:latin typeface="Garamond" pitchFamily="18" charset="0"/>
              </a:rPr>
              <a:t>HISTORY &amp; CLINICAL ASSESSMENT</a:t>
            </a:r>
          </a:p>
          <a:p>
            <a:pPr marL="265113" indent="-260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b="1">
                <a:solidFill>
                  <a:srgbClr val="000000"/>
                </a:solidFill>
                <a:latin typeface="Garamond" pitchFamily="18" charset="0"/>
              </a:rPr>
              <a:t>LABORATORY </a:t>
            </a:r>
          </a:p>
          <a:p>
            <a:pPr marL="265113" indent="-260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b="1">
                <a:latin typeface="Garamond" pitchFamily="18" charset="0"/>
              </a:rPr>
              <a:t>SCINTIGRAPHY</a:t>
            </a:r>
          </a:p>
          <a:p>
            <a:pPr marL="265113" indent="-260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b="1">
                <a:solidFill>
                  <a:srgbClr val="FF0000"/>
                </a:solidFill>
                <a:latin typeface="Garamond" pitchFamily="18" charset="0"/>
              </a:rPr>
              <a:t>ULTRASOUNDS</a:t>
            </a:r>
          </a:p>
          <a:p>
            <a:pPr marL="265113" indent="-260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b="1">
                <a:latin typeface="Garamond" pitchFamily="18" charset="0"/>
              </a:rPr>
              <a:t>FNA CYTOLOGY</a:t>
            </a:r>
          </a:p>
        </p:txBody>
      </p:sp>
      <p:sp>
        <p:nvSpPr>
          <p:cNvPr id="13315" name="CasellaDiTesto 3"/>
          <p:cNvSpPr txBox="1">
            <a:spLocks noChangeArrowheads="1"/>
          </p:cNvSpPr>
          <p:nvPr/>
        </p:nvSpPr>
        <p:spPr bwMode="auto">
          <a:xfrm>
            <a:off x="179388" y="188913"/>
            <a:ext cx="87852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THYROID CANCER DIAGNOSIS</a:t>
            </a:r>
          </a:p>
          <a:p>
            <a:pPr>
              <a:defRPr/>
            </a:pPr>
            <a:endParaRPr lang="it-IT" sz="2800" b="1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</p:txBody>
      </p:sp>
      <p:cxnSp>
        <p:nvCxnSpPr>
          <p:cNvPr id="10" name="Connettore 1 9"/>
          <p:cNvCxnSpPr/>
          <p:nvPr/>
        </p:nvCxnSpPr>
        <p:spPr>
          <a:xfrm rot="5400000">
            <a:off x="-93662" y="488950"/>
            <a:ext cx="5461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 flipH="1">
            <a:off x="179388" y="762000"/>
            <a:ext cx="8785225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 rot="5400000">
            <a:off x="-93662" y="488950"/>
            <a:ext cx="5461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 flipH="1">
            <a:off x="179388" y="762000"/>
            <a:ext cx="8785225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6" name="Rettangolo 6"/>
          <p:cNvSpPr>
            <a:spLocks noChangeArrowheads="1"/>
          </p:cNvSpPr>
          <p:nvPr/>
        </p:nvSpPr>
        <p:spPr bwMode="auto">
          <a:xfrm>
            <a:off x="1828800" y="1295400"/>
            <a:ext cx="5486400" cy="13843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Garamond" pitchFamily="18" charset="0"/>
                <a:ea typeface="ＭＳ Ｐゴシック" pitchFamily="2" charset="-128"/>
              </a:rPr>
              <a:t>Gold standard exam to evaluate thyroid gland morphology</a:t>
            </a:r>
          </a:p>
          <a:p>
            <a:pPr algn="ctr"/>
            <a:r>
              <a:rPr lang="en-US" altLang="it-IT" sz="2800" b="1">
                <a:solidFill>
                  <a:srgbClr val="FFFF00"/>
                </a:solidFill>
                <a:latin typeface="Garamond" pitchFamily="18" charset="0"/>
                <a:ea typeface="ＭＳ Ｐゴシック" pitchFamily="2" charset="-128"/>
              </a:rPr>
              <a:t>“</a:t>
            </a:r>
            <a:r>
              <a:rPr lang="en-US" sz="2800" b="1">
                <a:solidFill>
                  <a:srgbClr val="FFFF00"/>
                </a:solidFill>
                <a:latin typeface="Garamond" pitchFamily="18" charset="0"/>
                <a:ea typeface="ＭＳ Ｐゴシック" pitchFamily="2" charset="-128"/>
              </a:rPr>
              <a:t>The endocrinologist stethoscope</a:t>
            </a:r>
            <a:r>
              <a:rPr lang="en-US" altLang="it-IT" sz="2800" b="1">
                <a:solidFill>
                  <a:srgbClr val="FFFF00"/>
                </a:solidFill>
                <a:latin typeface="Garamond" pitchFamily="18" charset="0"/>
                <a:ea typeface="ＭＳ Ｐゴシック" pitchFamily="2" charset="-128"/>
              </a:rPr>
              <a:t>”</a:t>
            </a:r>
            <a:endParaRPr lang="en-US" sz="2800" b="1">
              <a:solidFill>
                <a:srgbClr val="FFFF00"/>
              </a:solidFill>
              <a:latin typeface="Garamond" pitchFamily="18" charset="0"/>
              <a:ea typeface="ＭＳ Ｐゴシック" pitchFamily="2" charset="-128"/>
            </a:endParaRPr>
          </a:p>
        </p:txBody>
      </p:sp>
      <p:sp>
        <p:nvSpPr>
          <p:cNvPr id="34821" name="Rettangolo 7"/>
          <p:cNvSpPr>
            <a:spLocks noChangeArrowheads="1"/>
          </p:cNvSpPr>
          <p:nvPr/>
        </p:nvSpPr>
        <p:spPr bwMode="auto">
          <a:xfrm>
            <a:off x="685800" y="2514600"/>
            <a:ext cx="7924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 eaLnBrk="0" hangingPunct="0">
              <a:lnSpc>
                <a:spcPct val="200000"/>
              </a:lnSpc>
              <a:spcBef>
                <a:spcPct val="30000"/>
              </a:spcBef>
              <a:buFontTx/>
              <a:buChar char="•"/>
            </a:pPr>
            <a:r>
              <a:rPr lang="en-US" b="1">
                <a:latin typeface="Garamond" pitchFamily="18" charset="0"/>
                <a:cs typeface="Tahoma" pitchFamily="34" charset="0"/>
              </a:rPr>
              <a:t>Primary mass detection and measurament  (</a:t>
            </a:r>
            <a:r>
              <a:rPr lang="en-US" altLang="it-IT" b="1">
                <a:latin typeface="Garamond" pitchFamily="18" charset="0"/>
                <a:cs typeface="Tahoma" pitchFamily="34" charset="0"/>
              </a:rPr>
              <a:t>“</a:t>
            </a:r>
            <a:r>
              <a:rPr lang="en-US" b="1">
                <a:latin typeface="Garamond" pitchFamily="18" charset="0"/>
                <a:cs typeface="Tahoma" pitchFamily="34" charset="0"/>
              </a:rPr>
              <a:t>Time Zero</a:t>
            </a:r>
            <a:r>
              <a:rPr lang="en-US" altLang="it-IT" b="1">
                <a:latin typeface="Garamond" pitchFamily="18" charset="0"/>
                <a:cs typeface="Tahoma" pitchFamily="34" charset="0"/>
              </a:rPr>
              <a:t>”</a:t>
            </a:r>
            <a:r>
              <a:rPr lang="en-US" b="1">
                <a:latin typeface="Garamond" pitchFamily="18" charset="0"/>
                <a:cs typeface="Tahoma" pitchFamily="34" charset="0"/>
              </a:rPr>
              <a:t>)</a:t>
            </a:r>
          </a:p>
          <a:p>
            <a:pPr marL="174625" indent="-174625" eaLnBrk="0" hangingPunct="0">
              <a:lnSpc>
                <a:spcPct val="200000"/>
              </a:lnSpc>
              <a:spcBef>
                <a:spcPct val="30000"/>
              </a:spcBef>
              <a:buFontTx/>
              <a:buChar char="•"/>
            </a:pPr>
            <a:r>
              <a:rPr lang="en-US" b="1">
                <a:latin typeface="Garamond" pitchFamily="18" charset="0"/>
                <a:cs typeface="Tahoma" pitchFamily="34" charset="0"/>
              </a:rPr>
              <a:t>Identification of additional nodules</a:t>
            </a:r>
          </a:p>
          <a:p>
            <a:pPr marL="174625" indent="-174625" eaLnBrk="0" hangingPunct="0">
              <a:lnSpc>
                <a:spcPct val="200000"/>
              </a:lnSpc>
              <a:spcBef>
                <a:spcPct val="30000"/>
              </a:spcBef>
              <a:buFontTx/>
              <a:buChar char="•"/>
            </a:pPr>
            <a:r>
              <a:rPr lang="en-US" b="1">
                <a:latin typeface="Garamond" pitchFamily="18" charset="0"/>
                <a:cs typeface="Tahoma" pitchFamily="34" charset="0"/>
              </a:rPr>
              <a:t>Nodule characterization (suspicious findings)</a:t>
            </a:r>
          </a:p>
          <a:p>
            <a:pPr marL="174625" indent="-174625" eaLnBrk="0" hangingPunct="0">
              <a:lnSpc>
                <a:spcPct val="200000"/>
              </a:lnSpc>
              <a:spcBef>
                <a:spcPct val="30000"/>
              </a:spcBef>
              <a:buFontTx/>
              <a:buChar char="•"/>
            </a:pPr>
            <a:r>
              <a:rPr lang="en-US" b="1">
                <a:latin typeface="Garamond" pitchFamily="18" charset="0"/>
                <a:cs typeface="Tahoma" pitchFamily="34" charset="0"/>
              </a:rPr>
              <a:t>Study of locoregional lymph nodes</a:t>
            </a:r>
          </a:p>
          <a:p>
            <a:pPr marL="174625" indent="-174625" eaLnBrk="0" hangingPunct="0">
              <a:lnSpc>
                <a:spcPct val="200000"/>
              </a:lnSpc>
              <a:spcBef>
                <a:spcPct val="30000"/>
              </a:spcBef>
              <a:buFontTx/>
              <a:buChar char="•"/>
            </a:pPr>
            <a:r>
              <a:rPr lang="en-US" b="1">
                <a:latin typeface="Garamond" pitchFamily="18" charset="0"/>
                <a:cs typeface="Tahoma" pitchFamily="34" charset="0"/>
              </a:rPr>
              <a:t>Guidance to FNA</a:t>
            </a:r>
          </a:p>
        </p:txBody>
      </p:sp>
      <p:sp>
        <p:nvSpPr>
          <p:cNvPr id="36870" name="CasellaDiTesto 3"/>
          <p:cNvSpPr txBox="1">
            <a:spLocks noChangeArrowheads="1"/>
          </p:cNvSpPr>
          <p:nvPr/>
        </p:nvSpPr>
        <p:spPr bwMode="auto">
          <a:xfrm>
            <a:off x="228600" y="188913"/>
            <a:ext cx="878522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3000" b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THYROID  CANCER DIAGNOSIS</a:t>
            </a:r>
          </a:p>
          <a:p>
            <a:pPr>
              <a:defRPr/>
            </a:pPr>
            <a:endParaRPr lang="it-IT" sz="1000" b="1" i="1" u="sng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  <a:p>
            <a:pPr algn="r">
              <a:defRPr/>
            </a:pP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Ultrasound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1 7"/>
          <p:cNvCxnSpPr/>
          <p:nvPr/>
        </p:nvCxnSpPr>
        <p:spPr>
          <a:xfrm rot="5400000">
            <a:off x="-93662" y="488950"/>
            <a:ext cx="5461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 flipH="1">
            <a:off x="179388" y="762000"/>
            <a:ext cx="8785225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379" name="Rettangolo 9"/>
          <p:cNvSpPr>
            <a:spLocks noChangeArrowheads="1"/>
          </p:cNvSpPr>
          <p:nvPr/>
        </p:nvSpPr>
        <p:spPr bwMode="auto">
          <a:xfrm>
            <a:off x="985838" y="1495425"/>
            <a:ext cx="716280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800" b="1">
                <a:latin typeface="Garamond" pitchFamily="18" charset="0"/>
                <a:cs typeface="Arial" pitchFamily="34" charset="0"/>
              </a:rPr>
              <a:t>Solid composition</a:t>
            </a:r>
          </a:p>
          <a:p>
            <a:pPr marL="457200" indent="-457200"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800" b="1">
                <a:latin typeface="Garamond" pitchFamily="18" charset="0"/>
                <a:cs typeface="Arial" pitchFamily="34" charset="0"/>
              </a:rPr>
              <a:t>Hypoechogenicity</a:t>
            </a:r>
          </a:p>
          <a:p>
            <a:pPr marL="457200" indent="-457200"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800" b="1">
                <a:latin typeface="Garamond" pitchFamily="18" charset="0"/>
                <a:cs typeface="Arial" pitchFamily="34" charset="0"/>
              </a:rPr>
              <a:t>Taller than wide nodule</a:t>
            </a:r>
          </a:p>
          <a:p>
            <a:pPr marL="457200" indent="-457200"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800" b="1">
                <a:latin typeface="Garamond" pitchFamily="18" charset="0"/>
                <a:cs typeface="Arial" pitchFamily="34" charset="0"/>
              </a:rPr>
              <a:t>Irregular margins</a:t>
            </a:r>
          </a:p>
          <a:p>
            <a:pPr marL="457200" indent="-457200"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800" b="1">
                <a:latin typeface="Garamond" pitchFamily="18" charset="0"/>
                <a:cs typeface="Arial" pitchFamily="34" charset="0"/>
              </a:rPr>
              <a:t>Microcalcifications</a:t>
            </a:r>
          </a:p>
          <a:p>
            <a:pPr marL="457200" indent="-457200"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800" b="1">
                <a:latin typeface="Garamond" pitchFamily="18" charset="0"/>
                <a:cs typeface="Arial" pitchFamily="34" charset="0"/>
              </a:rPr>
              <a:t>Intranodular &amp; chaotic vascularization</a:t>
            </a:r>
          </a:p>
          <a:p>
            <a:pPr marL="457200" indent="-457200"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800" b="1">
                <a:latin typeface="Garamond" pitchFamily="18" charset="0"/>
                <a:cs typeface="Arial" pitchFamily="34" charset="0"/>
              </a:rPr>
              <a:t>Suspicious laterocervical lymph nodes</a:t>
            </a:r>
          </a:p>
        </p:txBody>
      </p:sp>
      <p:sp>
        <p:nvSpPr>
          <p:cNvPr id="37893" name="CasellaDiTesto 3"/>
          <p:cNvSpPr txBox="1">
            <a:spLocks noChangeArrowheads="1"/>
          </p:cNvSpPr>
          <p:nvPr/>
        </p:nvSpPr>
        <p:spPr bwMode="auto">
          <a:xfrm>
            <a:off x="304800" y="188913"/>
            <a:ext cx="878522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3000" b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THYROID CANCER DIAGNOSIS</a:t>
            </a:r>
          </a:p>
          <a:p>
            <a:pPr>
              <a:defRPr/>
            </a:pPr>
            <a:endParaRPr lang="it-IT" sz="1000" b="1" i="1" u="sng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  <a:p>
            <a:pPr algn="r">
              <a:defRPr/>
            </a:pP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Ultrasound: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characterization</a:t>
            </a: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of</a:t>
            </a: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malignancy</a:t>
            </a:r>
            <a:endParaRPr lang="it-IT" sz="2500" b="1" i="1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ttangolo 17"/>
          <p:cNvSpPr>
            <a:spLocks noChangeArrowheads="1"/>
          </p:cNvSpPr>
          <p:nvPr/>
        </p:nvSpPr>
        <p:spPr bwMode="auto">
          <a:xfrm>
            <a:off x="0" y="1317625"/>
            <a:ext cx="91440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3200" b="1">
                <a:latin typeface="Garamond" pitchFamily="18" charset="0"/>
                <a:cs typeface="Times New Roman" pitchFamily="18" charset="0"/>
              </a:rPr>
              <a:t>SOLID COMPOSITION</a:t>
            </a:r>
          </a:p>
        </p:txBody>
      </p:sp>
      <p:pic>
        <p:nvPicPr>
          <p:cNvPr id="10240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463" y="1900238"/>
            <a:ext cx="3206750" cy="23860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2403" name="Text Box 7"/>
          <p:cNvSpPr txBox="1">
            <a:spLocks noChangeArrowheads="1"/>
          </p:cNvSpPr>
          <p:nvPr/>
        </p:nvSpPr>
        <p:spPr bwMode="auto">
          <a:xfrm>
            <a:off x="942975" y="4243388"/>
            <a:ext cx="8890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>
                <a:solidFill>
                  <a:srgbClr val="FF0000"/>
                </a:solidFill>
                <a:latin typeface="Garamond" pitchFamily="18" charset="0"/>
                <a:cs typeface="Arial" pitchFamily="34" charset="0"/>
              </a:rPr>
              <a:t>Solid</a:t>
            </a:r>
          </a:p>
        </p:txBody>
      </p:sp>
      <p:sp>
        <p:nvSpPr>
          <p:cNvPr id="102404" name="Text Box 8"/>
          <p:cNvSpPr txBox="1">
            <a:spLocks noChangeArrowheads="1"/>
          </p:cNvSpPr>
          <p:nvPr/>
        </p:nvSpPr>
        <p:spPr bwMode="auto">
          <a:xfrm>
            <a:off x="7688263" y="4240213"/>
            <a:ext cx="10572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>
                <a:solidFill>
                  <a:srgbClr val="008000"/>
                </a:solidFill>
                <a:latin typeface="Garamond" pitchFamily="18" charset="0"/>
                <a:cs typeface="Arial" pitchFamily="34" charset="0"/>
              </a:rPr>
              <a:t>Mixed</a:t>
            </a:r>
          </a:p>
        </p:txBody>
      </p:sp>
      <p:cxnSp>
        <p:nvCxnSpPr>
          <p:cNvPr id="10" name="Connettore 1 9"/>
          <p:cNvCxnSpPr/>
          <p:nvPr/>
        </p:nvCxnSpPr>
        <p:spPr>
          <a:xfrm rot="5400000">
            <a:off x="-93662" y="488950"/>
            <a:ext cx="5461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 flipH="1">
            <a:off x="179388" y="762000"/>
            <a:ext cx="8785225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3"/>
          <p:cNvSpPr txBox="1">
            <a:spLocks noChangeArrowheads="1"/>
          </p:cNvSpPr>
          <p:nvPr/>
        </p:nvSpPr>
        <p:spPr bwMode="auto">
          <a:xfrm>
            <a:off x="228600" y="188913"/>
            <a:ext cx="878522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3000" b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THYROID CANCER DIAGNOSIS</a:t>
            </a:r>
          </a:p>
          <a:p>
            <a:pPr>
              <a:defRPr/>
            </a:pPr>
            <a:endParaRPr lang="it-IT" sz="1000" b="1" i="1" u="sng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  <a:p>
            <a:pPr algn="r">
              <a:defRPr/>
            </a:pP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Ultrasound: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characterization</a:t>
            </a: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of</a:t>
            </a: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malignancy</a:t>
            </a:r>
            <a:endParaRPr lang="it-IT" sz="2500" b="1" i="1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</p:txBody>
      </p:sp>
      <p:pic>
        <p:nvPicPr>
          <p:cNvPr id="102408" name="Immagine 1" descr="Schermata 2016-03-02 alle 18.14.1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4600" y="1905000"/>
            <a:ext cx="3727450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9" name="Immagine 2" descr="Schermata 2016-03-02 alle 18.20.36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9763" y="4381500"/>
            <a:ext cx="2835275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10" name="Text Box 8"/>
          <p:cNvSpPr txBox="1">
            <a:spLocks noChangeArrowheads="1"/>
          </p:cNvSpPr>
          <p:nvPr/>
        </p:nvSpPr>
        <p:spPr bwMode="auto">
          <a:xfrm>
            <a:off x="6053138" y="6180138"/>
            <a:ext cx="10302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>
                <a:solidFill>
                  <a:srgbClr val="0000FF"/>
                </a:solidFill>
                <a:latin typeface="Garamond" pitchFamily="18" charset="0"/>
                <a:cs typeface="Arial" pitchFamily="34" charset="0"/>
              </a:rPr>
              <a:t>Cystic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ttangolo 17"/>
          <p:cNvSpPr>
            <a:spLocks noChangeArrowheads="1"/>
          </p:cNvSpPr>
          <p:nvPr/>
        </p:nvSpPr>
        <p:spPr bwMode="auto">
          <a:xfrm>
            <a:off x="0" y="16002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3200" b="1">
                <a:latin typeface="Garamond" pitchFamily="18" charset="0"/>
                <a:cs typeface="Times New Roman" pitchFamily="18" charset="0"/>
              </a:rPr>
              <a:t>HYPOECHOGENICITY</a:t>
            </a:r>
          </a:p>
        </p:txBody>
      </p:sp>
      <p:pic>
        <p:nvPicPr>
          <p:cNvPr id="10342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2411413"/>
            <a:ext cx="4391025" cy="32686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3427" name="Text Box 7"/>
          <p:cNvSpPr txBox="1">
            <a:spLocks noChangeArrowheads="1"/>
          </p:cNvSpPr>
          <p:nvPr/>
        </p:nvSpPr>
        <p:spPr bwMode="auto">
          <a:xfrm>
            <a:off x="1504950" y="5741988"/>
            <a:ext cx="1514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>
                <a:solidFill>
                  <a:srgbClr val="008000"/>
                </a:solidFill>
                <a:latin typeface="Garamond" pitchFamily="18" charset="0"/>
                <a:cs typeface="Arial" pitchFamily="34" charset="0"/>
              </a:rPr>
              <a:t>Isoechoic</a:t>
            </a:r>
          </a:p>
        </p:txBody>
      </p:sp>
      <p:sp>
        <p:nvSpPr>
          <p:cNvPr id="103428" name="Text Box 8"/>
          <p:cNvSpPr txBox="1">
            <a:spLocks noChangeArrowheads="1"/>
          </p:cNvSpPr>
          <p:nvPr/>
        </p:nvSpPr>
        <p:spPr bwMode="auto">
          <a:xfrm>
            <a:off x="6083300" y="5721350"/>
            <a:ext cx="18621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>
                <a:solidFill>
                  <a:srgbClr val="FF0000"/>
                </a:solidFill>
                <a:latin typeface="Garamond" pitchFamily="18" charset="0"/>
                <a:cs typeface="Arial" pitchFamily="34" charset="0"/>
              </a:rPr>
              <a:t>Hypoechoic</a:t>
            </a:r>
          </a:p>
        </p:txBody>
      </p:sp>
      <p:pic>
        <p:nvPicPr>
          <p:cNvPr id="103429" name="Picture 9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4413" y="2414588"/>
            <a:ext cx="424815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nettore 1 9"/>
          <p:cNvCxnSpPr/>
          <p:nvPr/>
        </p:nvCxnSpPr>
        <p:spPr>
          <a:xfrm rot="5400000">
            <a:off x="-93662" y="488950"/>
            <a:ext cx="5461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 flipH="1">
            <a:off x="179388" y="762000"/>
            <a:ext cx="8785225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3"/>
          <p:cNvSpPr txBox="1">
            <a:spLocks noChangeArrowheads="1"/>
          </p:cNvSpPr>
          <p:nvPr/>
        </p:nvSpPr>
        <p:spPr bwMode="auto">
          <a:xfrm>
            <a:off x="228600" y="188913"/>
            <a:ext cx="878522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3000" b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THYROID CANCER DIAGNOSIS</a:t>
            </a:r>
          </a:p>
          <a:p>
            <a:pPr>
              <a:defRPr/>
            </a:pPr>
            <a:endParaRPr lang="it-IT" sz="1000" b="1" i="1" u="sng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  <a:p>
            <a:pPr algn="r">
              <a:defRPr/>
            </a:pP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Ultrasound: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characterization</a:t>
            </a: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of</a:t>
            </a: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malignancy</a:t>
            </a:r>
            <a:endParaRPr lang="it-IT" sz="2500" b="1" i="1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ttangolo 17"/>
          <p:cNvSpPr>
            <a:spLocks noChangeArrowheads="1"/>
          </p:cNvSpPr>
          <p:nvPr/>
        </p:nvSpPr>
        <p:spPr bwMode="auto">
          <a:xfrm>
            <a:off x="0" y="16002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3200" b="1">
                <a:latin typeface="Garamond" pitchFamily="18" charset="0"/>
                <a:cs typeface="Times New Roman" pitchFamily="18" charset="0"/>
              </a:rPr>
              <a:t>TALLER THAN WIDE</a:t>
            </a:r>
          </a:p>
        </p:txBody>
      </p:sp>
      <p:sp>
        <p:nvSpPr>
          <p:cNvPr id="104450" name="Text Box 7"/>
          <p:cNvSpPr txBox="1">
            <a:spLocks noChangeArrowheads="1"/>
          </p:cNvSpPr>
          <p:nvPr/>
        </p:nvSpPr>
        <p:spPr bwMode="auto">
          <a:xfrm>
            <a:off x="5586413" y="5602288"/>
            <a:ext cx="2733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it-IT" sz="2800">
                <a:solidFill>
                  <a:srgbClr val="FF0000"/>
                </a:solidFill>
                <a:latin typeface="Garamond" pitchFamily="18" charset="0"/>
                <a:cs typeface="Arial" pitchFamily="34" charset="0"/>
              </a:rPr>
              <a:t>“</a:t>
            </a:r>
            <a:r>
              <a:rPr lang="it-IT" altLang="ja-JP" sz="2800">
                <a:solidFill>
                  <a:srgbClr val="FF0000"/>
                </a:solidFill>
                <a:latin typeface="Garamond" pitchFamily="18" charset="0"/>
                <a:cs typeface="Arial" pitchFamily="34" charset="0"/>
              </a:rPr>
              <a:t>Taller than wide</a:t>
            </a:r>
            <a:r>
              <a:rPr lang="ja-JP" altLang="it-IT" sz="2800">
                <a:solidFill>
                  <a:srgbClr val="FF0000"/>
                </a:solidFill>
                <a:latin typeface="Garamond" pitchFamily="18" charset="0"/>
                <a:cs typeface="Arial" pitchFamily="34" charset="0"/>
              </a:rPr>
              <a:t>”</a:t>
            </a:r>
            <a:endParaRPr lang="it-IT" sz="2800">
              <a:solidFill>
                <a:srgbClr val="FF0000"/>
              </a:solidFill>
              <a:latin typeface="Garamond" pitchFamily="18" charset="0"/>
              <a:cs typeface="Arial" pitchFamily="34" charset="0"/>
            </a:endParaRPr>
          </a:p>
        </p:txBody>
      </p:sp>
      <p:grpSp>
        <p:nvGrpSpPr>
          <p:cNvPr id="104451" name="Gruppo 12"/>
          <p:cNvGrpSpPr>
            <a:grpSpLocks/>
          </p:cNvGrpSpPr>
          <p:nvPr/>
        </p:nvGrpSpPr>
        <p:grpSpPr bwMode="auto">
          <a:xfrm>
            <a:off x="76200" y="2468563"/>
            <a:ext cx="4443413" cy="3143250"/>
            <a:chOff x="71444" y="1528745"/>
            <a:chExt cx="4533897" cy="3400423"/>
          </a:xfrm>
        </p:grpSpPr>
        <p:pic>
          <p:nvPicPr>
            <p:cNvPr id="104459" name="Picture 8" descr="H:\siemens\studies\11_04_2011_11_11_59\4.11.2011.11.11.59\images\11_04_2011_11_11_59_4.11.2011.11.11.59_5.t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1444" y="1528745"/>
              <a:ext cx="4533897" cy="3400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460" name="Rettangolo 10"/>
            <p:cNvSpPr>
              <a:spLocks noChangeArrowheads="1"/>
            </p:cNvSpPr>
            <p:nvPr/>
          </p:nvSpPr>
          <p:spPr bwMode="auto">
            <a:xfrm flipV="1">
              <a:off x="595312" y="1638300"/>
              <a:ext cx="1966911" cy="114299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>
                <a:latin typeface="Gill Sans MT" pitchFamily="34" charset="0"/>
              </a:endParaRPr>
            </a:p>
          </p:txBody>
        </p:sp>
      </p:grpSp>
      <p:grpSp>
        <p:nvGrpSpPr>
          <p:cNvPr id="104452" name="Gruppo 11"/>
          <p:cNvGrpSpPr>
            <a:grpSpLocks/>
          </p:cNvGrpSpPr>
          <p:nvPr/>
        </p:nvGrpSpPr>
        <p:grpSpPr bwMode="auto">
          <a:xfrm>
            <a:off x="4576763" y="2468563"/>
            <a:ext cx="4400550" cy="3143250"/>
            <a:chOff x="3981467" y="2461022"/>
            <a:chExt cx="4662487" cy="3496865"/>
          </a:xfrm>
        </p:grpSpPr>
        <p:pic>
          <p:nvPicPr>
            <p:cNvPr id="104457" name="Picture 7" descr="H:\siemens\studies\15_03_2011_10_01_31\3.15.2011.10.1.31\images\15_03_2011_10_01_31_3.15.2011.10.1.31_1.tif"/>
            <p:cNvPicPr>
              <a:picLocks noChangeAspect="1" noChangeArrowheads="1"/>
            </p:cNvPicPr>
            <p:nvPr/>
          </p:nvPicPr>
          <p:blipFill>
            <a:blip r:embed="rId3">
              <a:lum bright="10000"/>
            </a:blip>
            <a:srcRect/>
            <a:stretch>
              <a:fillRect/>
            </a:stretch>
          </p:blipFill>
          <p:spPr bwMode="auto">
            <a:xfrm>
              <a:off x="3981467" y="2461022"/>
              <a:ext cx="4662487" cy="3496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458" name="Rettangolo 8"/>
            <p:cNvSpPr>
              <a:spLocks noChangeArrowheads="1"/>
            </p:cNvSpPr>
            <p:nvPr/>
          </p:nvSpPr>
          <p:spPr bwMode="auto">
            <a:xfrm flipV="1">
              <a:off x="4514850" y="2571750"/>
              <a:ext cx="1966911" cy="114299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>
                <a:latin typeface="Gill Sans MT" pitchFamily="34" charset="0"/>
              </a:endParaRPr>
            </a:p>
          </p:txBody>
        </p:sp>
      </p:grpSp>
      <p:sp>
        <p:nvSpPr>
          <p:cNvPr id="104453" name="Text Box 7"/>
          <p:cNvSpPr txBox="1">
            <a:spLocks noChangeArrowheads="1"/>
          </p:cNvSpPr>
          <p:nvPr/>
        </p:nvSpPr>
        <p:spPr bwMode="auto">
          <a:xfrm>
            <a:off x="1358900" y="5597525"/>
            <a:ext cx="1501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it-IT" sz="2800">
                <a:solidFill>
                  <a:srgbClr val="008000"/>
                </a:solidFill>
                <a:latin typeface="Garamond" pitchFamily="18" charset="0"/>
                <a:cs typeface="Arial" pitchFamily="34" charset="0"/>
              </a:rPr>
              <a:t>“</a:t>
            </a:r>
            <a:r>
              <a:rPr lang="it-IT" altLang="ja-JP" sz="2800">
                <a:solidFill>
                  <a:srgbClr val="008000"/>
                </a:solidFill>
                <a:latin typeface="Garamond" pitchFamily="18" charset="0"/>
                <a:cs typeface="Arial" pitchFamily="34" charset="0"/>
              </a:rPr>
              <a:t>Parallel</a:t>
            </a:r>
            <a:r>
              <a:rPr lang="ja-JP" altLang="it-IT" sz="2800">
                <a:solidFill>
                  <a:srgbClr val="008000"/>
                </a:solidFill>
                <a:latin typeface="Garamond" pitchFamily="18" charset="0"/>
                <a:cs typeface="Arial" pitchFamily="34" charset="0"/>
              </a:rPr>
              <a:t>”</a:t>
            </a:r>
            <a:endParaRPr lang="it-IT" sz="2800">
              <a:solidFill>
                <a:srgbClr val="008000"/>
              </a:solidFill>
              <a:latin typeface="Garamond" pitchFamily="18" charset="0"/>
              <a:cs typeface="Arial" pitchFamily="34" charset="0"/>
            </a:endParaRPr>
          </a:p>
        </p:txBody>
      </p:sp>
      <p:cxnSp>
        <p:nvCxnSpPr>
          <p:cNvPr id="14" name="Connettore 1 13"/>
          <p:cNvCxnSpPr/>
          <p:nvPr/>
        </p:nvCxnSpPr>
        <p:spPr>
          <a:xfrm rot="5400000">
            <a:off x="-93662" y="488950"/>
            <a:ext cx="5461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 flipH="1">
            <a:off x="179388" y="762000"/>
            <a:ext cx="8785225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3"/>
          <p:cNvSpPr txBox="1">
            <a:spLocks noChangeArrowheads="1"/>
          </p:cNvSpPr>
          <p:nvPr/>
        </p:nvSpPr>
        <p:spPr bwMode="auto">
          <a:xfrm>
            <a:off x="228600" y="188913"/>
            <a:ext cx="878522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3000" b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THYROID CANCER DIAGNOSIS</a:t>
            </a:r>
          </a:p>
          <a:p>
            <a:pPr>
              <a:defRPr/>
            </a:pPr>
            <a:endParaRPr lang="it-IT" sz="1000" b="1" i="1" u="sng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  <a:p>
            <a:pPr algn="r">
              <a:defRPr/>
            </a:pP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Ultrasound: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characterization</a:t>
            </a: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of</a:t>
            </a: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malignancy</a:t>
            </a:r>
            <a:endParaRPr lang="it-IT" sz="2500" b="1" i="1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ttangolo 17"/>
          <p:cNvSpPr>
            <a:spLocks noChangeArrowheads="1"/>
          </p:cNvSpPr>
          <p:nvPr/>
        </p:nvSpPr>
        <p:spPr bwMode="auto">
          <a:xfrm>
            <a:off x="0" y="1412875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3200" b="1">
                <a:latin typeface="Garamond" pitchFamily="18" charset="0"/>
                <a:cs typeface="Times New Roman" pitchFamily="18" charset="0"/>
              </a:rPr>
              <a:t>IRREGULAR MARGINS</a:t>
            </a:r>
          </a:p>
        </p:txBody>
      </p:sp>
      <p:sp>
        <p:nvSpPr>
          <p:cNvPr id="105474" name="Rectangle 8"/>
          <p:cNvSpPr>
            <a:spLocks noChangeArrowheads="1"/>
          </p:cNvSpPr>
          <p:nvPr/>
        </p:nvSpPr>
        <p:spPr bwMode="auto">
          <a:xfrm>
            <a:off x="152400" y="5530850"/>
            <a:ext cx="44783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008000"/>
                </a:solidFill>
                <a:latin typeface="Garamond" pitchFamily="18" charset="0"/>
                <a:cs typeface="Arial" pitchFamily="34" charset="0"/>
              </a:rPr>
              <a:t>Regular and well defined margins </a:t>
            </a:r>
          </a:p>
        </p:txBody>
      </p:sp>
      <p:sp>
        <p:nvSpPr>
          <p:cNvPr id="105475" name="Rectangle 5"/>
          <p:cNvSpPr>
            <a:spLocks noChangeArrowheads="1"/>
          </p:cNvSpPr>
          <p:nvPr/>
        </p:nvSpPr>
        <p:spPr bwMode="auto">
          <a:xfrm>
            <a:off x="4341813" y="5543550"/>
            <a:ext cx="49545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FF0000"/>
                </a:solidFill>
                <a:latin typeface="Garamond" pitchFamily="18" charset="0"/>
                <a:cs typeface="Arial" pitchFamily="34" charset="0"/>
              </a:rPr>
              <a:t>Irregular margins + muscle infiltration</a:t>
            </a:r>
          </a:p>
        </p:txBody>
      </p:sp>
      <p:pic>
        <p:nvPicPr>
          <p:cNvPr id="105476" name="Immagin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349500"/>
            <a:ext cx="4114800" cy="3198813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105477" name="Picture 3" descr="3-Margini irregolari + infiltrazione muscoli"/>
          <p:cNvPicPr>
            <a:picLocks noChangeAspect="1" noChangeArrowheads="1"/>
          </p:cNvPicPr>
          <p:nvPr/>
        </p:nvPicPr>
        <p:blipFill>
          <a:blip r:embed="rId3"/>
          <a:srcRect t="17761" r="16747" b="12991"/>
          <a:stretch>
            <a:fillRect/>
          </a:stretch>
        </p:blipFill>
        <p:spPr bwMode="auto">
          <a:xfrm>
            <a:off x="4343400" y="2368550"/>
            <a:ext cx="4648200" cy="3182938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5478" name="Line 5"/>
          <p:cNvSpPr>
            <a:spLocks noChangeShapeType="1"/>
          </p:cNvSpPr>
          <p:nvPr/>
        </p:nvSpPr>
        <p:spPr bwMode="auto">
          <a:xfrm flipH="1">
            <a:off x="7086600" y="2139950"/>
            <a:ext cx="23813" cy="6365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cxnSp>
        <p:nvCxnSpPr>
          <p:cNvPr id="11" name="Connettore 1 10"/>
          <p:cNvCxnSpPr/>
          <p:nvPr/>
        </p:nvCxnSpPr>
        <p:spPr>
          <a:xfrm rot="5400000">
            <a:off x="-93662" y="488950"/>
            <a:ext cx="5461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 flipH="1">
            <a:off x="179388" y="762000"/>
            <a:ext cx="8785225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3"/>
          <p:cNvSpPr txBox="1">
            <a:spLocks noChangeArrowheads="1"/>
          </p:cNvSpPr>
          <p:nvPr/>
        </p:nvSpPr>
        <p:spPr bwMode="auto">
          <a:xfrm>
            <a:off x="152400" y="228600"/>
            <a:ext cx="878522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3000" b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 THYROID CANCER DIAGNOSIS</a:t>
            </a:r>
          </a:p>
          <a:p>
            <a:pPr>
              <a:defRPr/>
            </a:pPr>
            <a:endParaRPr lang="it-IT" sz="1000" b="1" i="1" u="sng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  <a:p>
            <a:pPr algn="r">
              <a:defRPr/>
            </a:pP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Ultrasound: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characterization</a:t>
            </a: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of</a:t>
            </a: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malignancy</a:t>
            </a:r>
            <a:endParaRPr lang="it-IT" sz="2500" b="1" i="1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</p:txBody>
      </p:sp>
      <p:sp>
        <p:nvSpPr>
          <p:cNvPr id="105482" name="Line 5"/>
          <p:cNvSpPr>
            <a:spLocks noChangeShapeType="1"/>
          </p:cNvSpPr>
          <p:nvPr/>
        </p:nvSpPr>
        <p:spPr bwMode="auto">
          <a:xfrm flipH="1">
            <a:off x="5943600" y="2216150"/>
            <a:ext cx="23813" cy="6365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ttangolo 17"/>
          <p:cNvSpPr>
            <a:spLocks noChangeArrowheads="1"/>
          </p:cNvSpPr>
          <p:nvPr/>
        </p:nvSpPr>
        <p:spPr bwMode="auto">
          <a:xfrm>
            <a:off x="0" y="1447800"/>
            <a:ext cx="91440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3200" b="1">
                <a:latin typeface="Garamond" pitchFamily="18" charset="0"/>
                <a:cs typeface="Times New Roman" pitchFamily="18" charset="0"/>
              </a:rPr>
              <a:t>MICROCALCIFICATIONS</a:t>
            </a:r>
          </a:p>
        </p:txBody>
      </p:sp>
      <p:pic>
        <p:nvPicPr>
          <p:cNvPr id="106498" name="Immagine 11" descr="Scattola TIR5 mal.TIF"/>
          <p:cNvPicPr>
            <a:picLocks noChangeAspect="1"/>
          </p:cNvPicPr>
          <p:nvPr/>
        </p:nvPicPr>
        <p:blipFill>
          <a:blip r:embed="rId2">
            <a:lum bright="10000" contrast="20000"/>
          </a:blip>
          <a:srcRect l="48105" t="10632" r="25999" b="53580"/>
          <a:stretch>
            <a:fillRect/>
          </a:stretch>
        </p:blipFill>
        <p:spPr bwMode="auto">
          <a:xfrm>
            <a:off x="735013" y="2644775"/>
            <a:ext cx="3200400" cy="33162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6499" name="Picture 12" descr="8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2613" y="2644775"/>
            <a:ext cx="4038600" cy="3279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6500" name="Line 14"/>
          <p:cNvSpPr>
            <a:spLocks noChangeShapeType="1"/>
          </p:cNvSpPr>
          <p:nvPr/>
        </p:nvSpPr>
        <p:spPr bwMode="auto">
          <a:xfrm flipH="1">
            <a:off x="6907213" y="3290888"/>
            <a:ext cx="457200" cy="49688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06501" name="Line 15"/>
          <p:cNvSpPr>
            <a:spLocks noChangeShapeType="1"/>
          </p:cNvSpPr>
          <p:nvPr/>
        </p:nvSpPr>
        <p:spPr bwMode="auto">
          <a:xfrm>
            <a:off x="6402388" y="2717800"/>
            <a:ext cx="0" cy="64928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cxnSp>
        <p:nvCxnSpPr>
          <p:cNvPr id="10" name="Connettore 1 9"/>
          <p:cNvCxnSpPr/>
          <p:nvPr/>
        </p:nvCxnSpPr>
        <p:spPr>
          <a:xfrm rot="5400000">
            <a:off x="-93662" y="488950"/>
            <a:ext cx="5461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 flipH="1">
            <a:off x="179388" y="762000"/>
            <a:ext cx="8785225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3"/>
          <p:cNvSpPr txBox="1">
            <a:spLocks noChangeArrowheads="1"/>
          </p:cNvSpPr>
          <p:nvPr/>
        </p:nvSpPr>
        <p:spPr bwMode="auto">
          <a:xfrm>
            <a:off x="152400" y="188913"/>
            <a:ext cx="878522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3000" b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THYROID CANCER DIAGNOSIS</a:t>
            </a:r>
          </a:p>
          <a:p>
            <a:pPr>
              <a:defRPr/>
            </a:pPr>
            <a:endParaRPr lang="it-IT" sz="1000" b="1" i="1" u="sng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  <a:p>
            <a:pPr algn="r">
              <a:defRPr/>
            </a:pP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Ultrasound: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characterization</a:t>
            </a: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of</a:t>
            </a: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malignancy</a:t>
            </a:r>
            <a:endParaRPr lang="it-IT" sz="2500" b="1" i="1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ttangolo 17"/>
          <p:cNvSpPr>
            <a:spLocks noChangeArrowheads="1"/>
          </p:cNvSpPr>
          <p:nvPr/>
        </p:nvSpPr>
        <p:spPr bwMode="auto">
          <a:xfrm>
            <a:off x="0" y="1600200"/>
            <a:ext cx="9093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3200" b="1">
                <a:latin typeface="Garamond" pitchFamily="18" charset="0"/>
                <a:cs typeface="Times New Roman" pitchFamily="18" charset="0"/>
              </a:rPr>
              <a:t>INTRANODULAR VASCULARIZATION</a:t>
            </a:r>
          </a:p>
        </p:txBody>
      </p:sp>
      <p:sp>
        <p:nvSpPr>
          <p:cNvPr id="107522" name="Text Box 7"/>
          <p:cNvSpPr txBox="1">
            <a:spLocks noChangeArrowheads="1"/>
          </p:cNvSpPr>
          <p:nvPr/>
        </p:nvSpPr>
        <p:spPr bwMode="auto">
          <a:xfrm>
            <a:off x="1220788" y="5321300"/>
            <a:ext cx="1835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008000"/>
                </a:solidFill>
                <a:latin typeface="Garamond" pitchFamily="18" charset="0"/>
                <a:cs typeface="Arial" pitchFamily="34" charset="0"/>
              </a:rPr>
              <a:t>Pattern I – II </a:t>
            </a:r>
          </a:p>
        </p:txBody>
      </p:sp>
      <p:sp>
        <p:nvSpPr>
          <p:cNvPr id="107523" name="Text Box 8"/>
          <p:cNvSpPr txBox="1">
            <a:spLocks noChangeArrowheads="1"/>
          </p:cNvSpPr>
          <p:nvPr/>
        </p:nvSpPr>
        <p:spPr bwMode="auto">
          <a:xfrm>
            <a:off x="6111875" y="5329238"/>
            <a:ext cx="14509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008000"/>
                </a:solidFill>
                <a:latin typeface="Garamond" pitchFamily="18" charset="0"/>
                <a:cs typeface="Arial" pitchFamily="34" charset="0"/>
              </a:rPr>
              <a:t>Pattern III</a:t>
            </a:r>
          </a:p>
        </p:txBody>
      </p:sp>
      <p:pic>
        <p:nvPicPr>
          <p:cNvPr id="107524" name="Picture 7" descr="H:\siemens\studies\26_10_2011_11_03_17\10.26.2011.11.3.18\images\26_10_2011_11_03_17_10.26.2011.11.3.18_8.tif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l="27554" t="11356" r="16100" b="43221"/>
          <a:stretch>
            <a:fillRect/>
          </a:stretch>
        </p:blipFill>
        <p:spPr bwMode="auto">
          <a:xfrm>
            <a:off x="4343400" y="2551113"/>
            <a:ext cx="4668838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5" name="Picture 2" descr="H:\siemens\studies\01_04_2011_11_46_27\4.1.2011.11.46.28\images\01_04_2011_11_46_27_4.1.2011.11.46.28_15.tif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 l="51637" t="34857" r="9074" b="26682"/>
          <a:stretch>
            <a:fillRect/>
          </a:stretch>
        </p:blipFill>
        <p:spPr bwMode="auto">
          <a:xfrm>
            <a:off x="193675" y="2582863"/>
            <a:ext cx="3821113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nettore 1 9"/>
          <p:cNvCxnSpPr/>
          <p:nvPr/>
        </p:nvCxnSpPr>
        <p:spPr>
          <a:xfrm rot="5400000">
            <a:off x="-93662" y="488950"/>
            <a:ext cx="5461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 flipH="1">
            <a:off x="179388" y="762000"/>
            <a:ext cx="8785225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3"/>
          <p:cNvSpPr txBox="1">
            <a:spLocks noChangeArrowheads="1"/>
          </p:cNvSpPr>
          <p:nvPr/>
        </p:nvSpPr>
        <p:spPr bwMode="auto">
          <a:xfrm>
            <a:off x="152400" y="188913"/>
            <a:ext cx="878522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3000" b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THYROID CANCER DIAGNOSIS</a:t>
            </a:r>
          </a:p>
          <a:p>
            <a:pPr>
              <a:defRPr/>
            </a:pPr>
            <a:endParaRPr lang="it-IT" sz="1000" b="1" i="1" u="sng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  <a:p>
            <a:pPr algn="r">
              <a:defRPr/>
            </a:pP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Ultrasound: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characterization</a:t>
            </a: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of</a:t>
            </a: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malignancy</a:t>
            </a:r>
            <a:endParaRPr lang="it-IT" sz="2500" b="1" i="1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ttangolo 17"/>
          <p:cNvSpPr>
            <a:spLocks noChangeArrowheads="1"/>
          </p:cNvSpPr>
          <p:nvPr/>
        </p:nvSpPr>
        <p:spPr bwMode="auto">
          <a:xfrm>
            <a:off x="0" y="1360488"/>
            <a:ext cx="90932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3200" b="1">
                <a:latin typeface="Garamond" pitchFamily="18" charset="0"/>
                <a:cs typeface="Times New Roman" pitchFamily="18" charset="0"/>
              </a:rPr>
              <a:t>CHAOTIC INTRANODULAR VASCULARIZATION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it-IT" sz="3200">
              <a:latin typeface="Garamond" pitchFamily="18" charset="0"/>
              <a:cs typeface="Times New Roman" pitchFamily="18" charset="0"/>
            </a:endParaRPr>
          </a:p>
        </p:txBody>
      </p:sp>
      <p:grpSp>
        <p:nvGrpSpPr>
          <p:cNvPr id="108546" name="Group 3"/>
          <p:cNvGrpSpPr>
            <a:grpSpLocks/>
          </p:cNvGrpSpPr>
          <p:nvPr/>
        </p:nvGrpSpPr>
        <p:grpSpPr bwMode="auto">
          <a:xfrm>
            <a:off x="1684338" y="2536825"/>
            <a:ext cx="5630862" cy="3787775"/>
            <a:chOff x="416" y="768"/>
            <a:chExt cx="4888" cy="3417"/>
          </a:xfrm>
        </p:grpSpPr>
        <p:pic>
          <p:nvPicPr>
            <p:cNvPr id="108551" name="Picture 4" descr="7-K midollare bilaterale-ECD vasi tortuosi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26" y="779"/>
              <a:ext cx="4878" cy="3406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108552" name="Rectangle 5"/>
            <p:cNvSpPr>
              <a:spLocks noChangeArrowheads="1"/>
            </p:cNvSpPr>
            <p:nvPr/>
          </p:nvSpPr>
          <p:spPr bwMode="auto">
            <a:xfrm>
              <a:off x="416" y="768"/>
              <a:ext cx="4888" cy="341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8547" name="Text Box 6"/>
          <p:cNvSpPr txBox="1">
            <a:spLocks noChangeArrowheads="1"/>
          </p:cNvSpPr>
          <p:nvPr/>
        </p:nvSpPr>
        <p:spPr bwMode="auto">
          <a:xfrm>
            <a:off x="2247900" y="6276975"/>
            <a:ext cx="4302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>
                <a:solidFill>
                  <a:srgbClr val="FF0000"/>
                </a:solidFill>
                <a:latin typeface="Garamond" pitchFamily="18" charset="0"/>
              </a:rPr>
              <a:t>Bilateral medullary carcinoma</a:t>
            </a:r>
          </a:p>
        </p:txBody>
      </p:sp>
      <p:cxnSp>
        <p:nvCxnSpPr>
          <p:cNvPr id="10" name="Connettore 1 9"/>
          <p:cNvCxnSpPr/>
          <p:nvPr/>
        </p:nvCxnSpPr>
        <p:spPr>
          <a:xfrm rot="5400000">
            <a:off x="-93662" y="488950"/>
            <a:ext cx="5461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 flipH="1">
            <a:off x="179388" y="762000"/>
            <a:ext cx="8785225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3"/>
          <p:cNvSpPr txBox="1">
            <a:spLocks noChangeArrowheads="1"/>
          </p:cNvSpPr>
          <p:nvPr/>
        </p:nvSpPr>
        <p:spPr bwMode="auto">
          <a:xfrm>
            <a:off x="152400" y="188913"/>
            <a:ext cx="878522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3000" b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THYROID CANCER DIAGNOSIS</a:t>
            </a:r>
          </a:p>
          <a:p>
            <a:pPr>
              <a:defRPr/>
            </a:pPr>
            <a:endParaRPr lang="it-IT" sz="1000" b="1" i="1" u="sng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  <a:p>
            <a:pPr algn="r">
              <a:defRPr/>
            </a:pP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Ultrasound: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characterization</a:t>
            </a: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of</a:t>
            </a: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malignancy</a:t>
            </a:r>
            <a:endParaRPr lang="it-IT" sz="2500" b="1" i="1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66713" y="234950"/>
            <a:ext cx="8394700" cy="1087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defTabSz="762000">
              <a:lnSpc>
                <a:spcPct val="90000"/>
              </a:lnSpc>
            </a:pPr>
            <a:r>
              <a:rPr lang="it-IT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Proteine di trasporto degli ormoni tiroidei nel sangue</a:t>
            </a:r>
          </a:p>
        </p:txBody>
      </p:sp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/>
          <a:srcRect t="2042" r="4919" b="5727"/>
          <a:stretch>
            <a:fillRect/>
          </a:stretch>
        </p:blipFill>
        <p:spPr bwMode="auto">
          <a:xfrm>
            <a:off x="5424488" y="2782888"/>
            <a:ext cx="3470275" cy="351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CasellaDiTesto 4"/>
          <p:cNvSpPr txBox="1">
            <a:spLocks noChangeArrowheads="1"/>
          </p:cNvSpPr>
          <p:nvPr/>
        </p:nvSpPr>
        <p:spPr bwMode="auto">
          <a:xfrm>
            <a:off x="273050" y="2074863"/>
            <a:ext cx="4770438" cy="3692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2000">
                <a:latin typeface="Arial" pitchFamily="34" charset="0"/>
                <a:cs typeface="Arial" pitchFamily="34" charset="0"/>
              </a:rPr>
              <a:t> Thyroxine Binding Globulin (TBG)</a:t>
            </a:r>
          </a:p>
          <a:p>
            <a:pPr>
              <a:lnSpc>
                <a:spcPct val="150000"/>
              </a:lnSpc>
            </a:pPr>
            <a:r>
              <a:rPr lang="it-IT" sz="2000">
                <a:latin typeface="Arial" pitchFamily="34" charset="0"/>
                <a:cs typeface="Arial" pitchFamily="34" charset="0"/>
              </a:rPr>
              <a:t>   </a:t>
            </a:r>
            <a:r>
              <a:rPr lang="it-IT" sz="1800">
                <a:latin typeface="Arial" pitchFamily="34" charset="0"/>
                <a:cs typeface="Arial" pitchFamily="34" charset="0"/>
              </a:rPr>
              <a:t>Trasporta 70% ormoni tiroidei</a:t>
            </a:r>
          </a:p>
          <a:p>
            <a:pPr>
              <a:lnSpc>
                <a:spcPct val="150000"/>
              </a:lnSpc>
            </a:pPr>
            <a:endParaRPr lang="it-IT" sz="200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2000">
                <a:latin typeface="Arial" pitchFamily="34" charset="0"/>
                <a:cs typeface="Arial" pitchFamily="34" charset="0"/>
              </a:rPr>
              <a:t> Thyroxine Binding Pre-Albumin (TBPA)</a:t>
            </a:r>
          </a:p>
          <a:p>
            <a:pPr>
              <a:lnSpc>
                <a:spcPct val="150000"/>
              </a:lnSpc>
            </a:pPr>
            <a:r>
              <a:rPr lang="it-IT" sz="1800">
                <a:latin typeface="Arial" pitchFamily="34" charset="0"/>
                <a:cs typeface="Arial" pitchFamily="34" charset="0"/>
              </a:rPr>
              <a:t>   Trasporta 10% T4</a:t>
            </a:r>
          </a:p>
          <a:p>
            <a:pPr>
              <a:lnSpc>
                <a:spcPct val="150000"/>
              </a:lnSpc>
            </a:pPr>
            <a:endParaRPr lang="it-IT" sz="180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2000">
                <a:latin typeface="Arial" pitchFamily="34" charset="0"/>
                <a:cs typeface="Arial" pitchFamily="34" charset="0"/>
              </a:rPr>
              <a:t> Albumina</a:t>
            </a:r>
          </a:p>
          <a:p>
            <a:pPr>
              <a:lnSpc>
                <a:spcPct val="150000"/>
              </a:lnSpc>
            </a:pPr>
            <a:r>
              <a:rPr lang="it-IT" sz="2000">
                <a:latin typeface="Arial" pitchFamily="34" charset="0"/>
                <a:cs typeface="Arial" pitchFamily="34" charset="0"/>
              </a:rPr>
              <a:t>   </a:t>
            </a:r>
            <a:r>
              <a:rPr lang="it-IT" sz="1800">
                <a:latin typeface="Arial" pitchFamily="34" charset="0"/>
                <a:cs typeface="Arial" pitchFamily="34" charset="0"/>
              </a:rPr>
              <a:t>Trasporta il 15% di T3 e T4</a:t>
            </a:r>
            <a:endParaRPr lang="it-IT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CasellaDiTesto 5"/>
          <p:cNvSpPr txBox="1">
            <a:spLocks noChangeArrowheads="1"/>
          </p:cNvSpPr>
          <p:nvPr/>
        </p:nvSpPr>
        <p:spPr bwMode="auto">
          <a:xfrm>
            <a:off x="5364163" y="2087563"/>
            <a:ext cx="37115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Arial" pitchFamily="34" charset="0"/>
                <a:cs typeface="Arial" pitchFamily="34" charset="0"/>
              </a:rPr>
              <a:t>(T4) + (TBG) ↔ (TBG-T4)</a:t>
            </a:r>
          </a:p>
        </p:txBody>
      </p:sp>
      <p:sp>
        <p:nvSpPr>
          <p:cNvPr id="7" name="Rettangolo 6"/>
          <p:cNvSpPr/>
          <p:nvPr/>
        </p:nvSpPr>
        <p:spPr>
          <a:xfrm>
            <a:off x="6588125" y="5084763"/>
            <a:ext cx="2392363" cy="1382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6154738" y="5391150"/>
            <a:ext cx="614362" cy="327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Rettangolo 8"/>
          <p:cNvSpPr/>
          <p:nvPr/>
        </p:nvSpPr>
        <p:spPr>
          <a:xfrm rot="16200000">
            <a:off x="6349206" y="5337970"/>
            <a:ext cx="612775" cy="3286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8027988" y="5003800"/>
            <a:ext cx="614362" cy="327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24585" name="Gruppo 13"/>
          <p:cNvGrpSpPr>
            <a:grpSpLocks/>
          </p:cNvGrpSpPr>
          <p:nvPr/>
        </p:nvGrpSpPr>
        <p:grpSpPr bwMode="auto">
          <a:xfrm>
            <a:off x="6234113" y="5205413"/>
            <a:ext cx="592137" cy="403225"/>
            <a:chOff x="6234545" y="5204994"/>
            <a:chExt cx="591923" cy="403864"/>
          </a:xfrm>
        </p:grpSpPr>
        <p:pic>
          <p:nvPicPr>
            <p:cNvPr id="24587" name="Picture 3"/>
            <p:cNvPicPr>
              <a:picLocks noChangeAspect="1" noChangeArrowheads="1"/>
            </p:cNvPicPr>
            <p:nvPr/>
          </p:nvPicPr>
          <p:blipFill>
            <a:blip r:embed="rId2"/>
            <a:srcRect l="21922" t="65848" r="72383" b="29639"/>
            <a:stretch>
              <a:fillRect/>
            </a:stretch>
          </p:blipFill>
          <p:spPr bwMode="auto">
            <a:xfrm>
              <a:off x="6618649" y="5204994"/>
              <a:ext cx="207819" cy="171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8" name="Picture 3"/>
            <p:cNvPicPr>
              <a:picLocks noChangeAspect="1" noChangeArrowheads="1"/>
            </p:cNvPicPr>
            <p:nvPr/>
          </p:nvPicPr>
          <p:blipFill>
            <a:blip r:embed="rId2"/>
            <a:srcRect l="21922" t="65848" r="72383" b="29639"/>
            <a:stretch>
              <a:fillRect/>
            </a:stretch>
          </p:blipFill>
          <p:spPr bwMode="auto">
            <a:xfrm>
              <a:off x="6602680" y="5436951"/>
              <a:ext cx="207819" cy="171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9" name="Picture 3"/>
            <p:cNvPicPr>
              <a:picLocks noChangeAspect="1" noChangeArrowheads="1"/>
            </p:cNvPicPr>
            <p:nvPr/>
          </p:nvPicPr>
          <p:blipFill>
            <a:blip r:embed="rId2"/>
            <a:srcRect l="21922" t="65848" r="72383" b="29639"/>
            <a:stretch>
              <a:fillRect/>
            </a:stretch>
          </p:blipFill>
          <p:spPr bwMode="auto">
            <a:xfrm>
              <a:off x="6234545" y="5436951"/>
              <a:ext cx="207819" cy="171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Rettangolo 14"/>
          <p:cNvSpPr/>
          <p:nvPr/>
        </p:nvSpPr>
        <p:spPr>
          <a:xfrm rot="16200000">
            <a:off x="8590756" y="4575970"/>
            <a:ext cx="612775" cy="3286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69" name="Group 3"/>
          <p:cNvGrpSpPr>
            <a:grpSpLocks/>
          </p:cNvGrpSpPr>
          <p:nvPr/>
        </p:nvGrpSpPr>
        <p:grpSpPr bwMode="auto">
          <a:xfrm>
            <a:off x="228600" y="1673225"/>
            <a:ext cx="4135438" cy="4956175"/>
            <a:chOff x="243" y="700"/>
            <a:chExt cx="2655" cy="3122"/>
          </a:xfrm>
        </p:grpSpPr>
        <p:pic>
          <p:nvPicPr>
            <p:cNvPr id="40968" name="Picture 4" descr="5-Linfonodo metastatic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4" y="705"/>
              <a:ext cx="2654" cy="31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9577" name="Rectangle 5"/>
            <p:cNvSpPr>
              <a:spLocks noChangeArrowheads="1"/>
            </p:cNvSpPr>
            <p:nvPr/>
          </p:nvSpPr>
          <p:spPr bwMode="auto">
            <a:xfrm>
              <a:off x="243" y="700"/>
              <a:ext cx="2652" cy="3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09570" name="Group 6"/>
          <p:cNvGrpSpPr>
            <a:grpSpLocks/>
          </p:cNvGrpSpPr>
          <p:nvPr/>
        </p:nvGrpSpPr>
        <p:grpSpPr bwMode="auto">
          <a:xfrm>
            <a:off x="4865688" y="1673225"/>
            <a:ext cx="4049712" cy="4948238"/>
            <a:chOff x="2976" y="700"/>
            <a:chExt cx="2550" cy="3117"/>
          </a:xfrm>
        </p:grpSpPr>
        <p:pic>
          <p:nvPicPr>
            <p:cNvPr id="40966" name="Picture 7" descr="6-Linfonodo metastatico vascolarizzat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77" y="702"/>
              <a:ext cx="2545" cy="31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9575" name="Rectangle 8"/>
            <p:cNvSpPr>
              <a:spLocks noChangeArrowheads="1"/>
            </p:cNvSpPr>
            <p:nvPr/>
          </p:nvSpPr>
          <p:spPr bwMode="auto">
            <a:xfrm>
              <a:off x="2976" y="700"/>
              <a:ext cx="2550" cy="3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cxnSp>
        <p:nvCxnSpPr>
          <p:cNvPr id="10" name="Connettore 1 9"/>
          <p:cNvCxnSpPr/>
          <p:nvPr/>
        </p:nvCxnSpPr>
        <p:spPr>
          <a:xfrm rot="5400000">
            <a:off x="-93662" y="488950"/>
            <a:ext cx="5461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 flipH="1">
            <a:off x="179388" y="762000"/>
            <a:ext cx="8785225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6" name="CasellaDiTesto 3"/>
          <p:cNvSpPr txBox="1">
            <a:spLocks noChangeArrowheads="1"/>
          </p:cNvSpPr>
          <p:nvPr/>
        </p:nvSpPr>
        <p:spPr bwMode="auto">
          <a:xfrm>
            <a:off x="152400" y="188913"/>
            <a:ext cx="878522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3000" b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THYROID CANCER DIAGNOSIS</a:t>
            </a:r>
          </a:p>
          <a:p>
            <a:pPr>
              <a:defRPr/>
            </a:pPr>
            <a:endParaRPr lang="it-IT" sz="1000" b="1" i="1" u="sng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  <a:p>
            <a:pPr algn="r">
              <a:defRPr/>
            </a:pP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Ultrasound: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lymph</a:t>
            </a: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nodes</a:t>
            </a:r>
            <a:r>
              <a:rPr lang="it-IT" sz="2500" b="1" i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 </a:t>
            </a:r>
            <a:r>
              <a:rPr lang="it-IT" sz="2500" b="1" i="1" dirty="0" err="1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metastases</a:t>
            </a:r>
            <a:endParaRPr lang="it-IT" sz="2500" b="1" i="1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ttangolo 6"/>
          <p:cNvSpPr>
            <a:spLocks noChangeArrowheads="1"/>
          </p:cNvSpPr>
          <p:nvPr/>
        </p:nvSpPr>
        <p:spPr bwMode="auto">
          <a:xfrm>
            <a:off x="1112838" y="1701800"/>
            <a:ext cx="6934200" cy="3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0350">
              <a:lnSpc>
                <a:spcPct val="15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b="1">
                <a:latin typeface="Garamond" pitchFamily="18" charset="0"/>
              </a:rPr>
              <a:t>HISTORY &amp; CLINICAL ASSESSMENT</a:t>
            </a:r>
          </a:p>
          <a:p>
            <a:pPr marL="265113" indent="-260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b="1">
                <a:solidFill>
                  <a:srgbClr val="000000"/>
                </a:solidFill>
                <a:latin typeface="Garamond" pitchFamily="18" charset="0"/>
              </a:rPr>
              <a:t>LABORATORY </a:t>
            </a:r>
          </a:p>
          <a:p>
            <a:pPr marL="265113" indent="-260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b="1">
                <a:latin typeface="Garamond" pitchFamily="18" charset="0"/>
              </a:rPr>
              <a:t>SCINTIGRAPHY</a:t>
            </a:r>
          </a:p>
          <a:p>
            <a:pPr marL="265113" indent="-260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b="1">
                <a:latin typeface="Garamond" pitchFamily="18" charset="0"/>
              </a:rPr>
              <a:t>ULTRASOUNDS</a:t>
            </a:r>
          </a:p>
          <a:p>
            <a:pPr marL="265113" indent="-260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b="1">
                <a:solidFill>
                  <a:srgbClr val="FF0000"/>
                </a:solidFill>
                <a:latin typeface="Garamond" pitchFamily="18" charset="0"/>
              </a:rPr>
              <a:t>FNA CYTOLOGY</a:t>
            </a:r>
          </a:p>
        </p:txBody>
      </p:sp>
      <p:sp>
        <p:nvSpPr>
          <p:cNvPr id="13315" name="CasellaDiTesto 3"/>
          <p:cNvSpPr txBox="1">
            <a:spLocks noChangeArrowheads="1"/>
          </p:cNvSpPr>
          <p:nvPr/>
        </p:nvSpPr>
        <p:spPr bwMode="auto">
          <a:xfrm>
            <a:off x="179388" y="188913"/>
            <a:ext cx="87852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  <a:ea typeface="+mn-ea"/>
                <a:cs typeface="ＭＳ Ｐゴシック" charset="0"/>
              </a:rPr>
              <a:t>THYROID CANCER DIAGNOSIS</a:t>
            </a:r>
          </a:p>
          <a:p>
            <a:pPr>
              <a:defRPr/>
            </a:pPr>
            <a:endParaRPr lang="it-IT" sz="2800" b="1" dirty="0">
              <a:solidFill>
                <a:schemeClr val="accent6">
                  <a:lumMod val="50000"/>
                </a:schemeClr>
              </a:solidFill>
              <a:latin typeface="Garamond" pitchFamily="18" charset="0"/>
              <a:ea typeface="+mn-ea"/>
              <a:cs typeface="ＭＳ Ｐゴシック" charset="0"/>
            </a:endParaRPr>
          </a:p>
        </p:txBody>
      </p:sp>
      <p:cxnSp>
        <p:nvCxnSpPr>
          <p:cNvPr id="10" name="Connettore 1 9"/>
          <p:cNvCxnSpPr/>
          <p:nvPr/>
        </p:nvCxnSpPr>
        <p:spPr>
          <a:xfrm rot="5400000">
            <a:off x="-93662" y="488950"/>
            <a:ext cx="5461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 flipH="1">
            <a:off x="179388" y="762000"/>
            <a:ext cx="8785225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Immagine 1" descr="Schermata 2015-11-12 alle 21.34.3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" y="0"/>
            <a:ext cx="8777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Immagine 1" descr="Schermata 2015-11-12 alle 21.33.3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600" y="0"/>
            <a:ext cx="8421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117475" y="668338"/>
          <a:ext cx="8905875" cy="6064250"/>
        </p:xfrm>
        <a:graphic>
          <a:graphicData uri="http://schemas.openxmlformats.org/drawingml/2006/table">
            <a:tbl>
              <a:tblPr/>
              <a:tblGrid>
                <a:gridCol w="1876425"/>
                <a:gridCol w="2336800"/>
                <a:gridCol w="2465388"/>
                <a:gridCol w="2227262"/>
              </a:tblGrid>
              <a:tr h="701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CODICE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CATEGORIA DIAGNOSTICA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RISCHIO DI MALIGNITA</a:t>
                      </a: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’</a:t>
                      </a:r>
                      <a:r>
                        <a:rPr kumimoji="0" 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 (%)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OPZIONI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TIR1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Non diagnostico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Non definito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Ripetere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</a:tr>
              <a:tr h="701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TIR1C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Non diagnostico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Basso (variabile in base quadro clinico)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Valutare contesto clinico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</a:tr>
              <a:tr h="701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TIR2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Non maligno/benigno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&lt; 3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Follow-up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TIR3A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Lesione indeterminata a basso rischio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&lt; 10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Ripetere FNAB/follow-up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TIR3B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Lesione indeterminata ad alto rischio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15-30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Chirurgia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TIR4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Malignità sospetta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60-80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Chirurgia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TIR5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Malignità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&gt; 95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2" charset="-128"/>
                          <a:cs typeface="Arial" pitchFamily="34" charset="0"/>
                        </a:rPr>
                        <a:t>Chirurgia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66713" y="34925"/>
            <a:ext cx="8394700" cy="596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defTabSz="762000">
              <a:lnSpc>
                <a:spcPct val="90000"/>
              </a:lnSpc>
            </a:pPr>
            <a:r>
              <a:rPr lang="it-IT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Classificazione citologie da FNAB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it-IT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Percorso diagnostico</a:t>
            </a:r>
          </a:p>
        </p:txBody>
      </p:sp>
      <p:pic>
        <p:nvPicPr>
          <p:cNvPr id="115715" name="Picture 3" descr=" ">
            <a:hlinkClick r:id="rId2"/>
          </p:cNvPr>
          <p:cNvPicPr>
            <a:picLocks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187450" y="1268413"/>
            <a:ext cx="6700838" cy="4857750"/>
          </a:xfrm>
        </p:spPr>
      </p:pic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4840288" y="6378575"/>
            <a:ext cx="4100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>
                <a:solidFill>
                  <a:schemeClr val="bg1"/>
                </a:solidFill>
                <a:latin typeface="Arial" pitchFamily="34" charset="0"/>
              </a:rPr>
              <a:t>(Hegedues et al., Endocrine Reviews 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66713" y="234950"/>
            <a:ext cx="8394700" cy="1087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defTabSz="762000">
              <a:lnSpc>
                <a:spcPct val="90000"/>
              </a:lnSpc>
            </a:pPr>
            <a:r>
              <a:rPr lang="it-IT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Proteine di trasporto degli ormoni tiroidei nel sangue</a:t>
            </a:r>
          </a:p>
        </p:txBody>
      </p:sp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/>
          <a:srcRect t="2042" r="4919" b="5727"/>
          <a:stretch>
            <a:fillRect/>
          </a:stretch>
        </p:blipFill>
        <p:spPr bwMode="auto">
          <a:xfrm>
            <a:off x="5424488" y="2782888"/>
            <a:ext cx="3470275" cy="351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CasellaDiTesto 4"/>
          <p:cNvSpPr txBox="1">
            <a:spLocks noChangeArrowheads="1"/>
          </p:cNvSpPr>
          <p:nvPr/>
        </p:nvSpPr>
        <p:spPr bwMode="auto">
          <a:xfrm>
            <a:off x="273050" y="2074863"/>
            <a:ext cx="4770438" cy="3692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2000">
                <a:latin typeface="Arial" pitchFamily="34" charset="0"/>
                <a:cs typeface="Arial" pitchFamily="34" charset="0"/>
              </a:rPr>
              <a:t> Thyroxine Binding Globulin (TBG)</a:t>
            </a:r>
          </a:p>
          <a:p>
            <a:pPr>
              <a:lnSpc>
                <a:spcPct val="150000"/>
              </a:lnSpc>
            </a:pPr>
            <a:r>
              <a:rPr lang="it-IT" sz="2000">
                <a:latin typeface="Arial" pitchFamily="34" charset="0"/>
                <a:cs typeface="Arial" pitchFamily="34" charset="0"/>
              </a:rPr>
              <a:t>   </a:t>
            </a:r>
            <a:r>
              <a:rPr lang="it-IT" sz="1800">
                <a:latin typeface="Arial" pitchFamily="34" charset="0"/>
                <a:cs typeface="Arial" pitchFamily="34" charset="0"/>
              </a:rPr>
              <a:t>Trasporta 70% ormoni tiroidei</a:t>
            </a:r>
          </a:p>
          <a:p>
            <a:pPr>
              <a:lnSpc>
                <a:spcPct val="150000"/>
              </a:lnSpc>
            </a:pPr>
            <a:endParaRPr lang="it-IT" sz="200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2000">
                <a:latin typeface="Arial" pitchFamily="34" charset="0"/>
                <a:cs typeface="Arial" pitchFamily="34" charset="0"/>
              </a:rPr>
              <a:t> Thyroxine Binding Pre-Albumin (TBPA)</a:t>
            </a:r>
          </a:p>
          <a:p>
            <a:pPr>
              <a:lnSpc>
                <a:spcPct val="150000"/>
              </a:lnSpc>
            </a:pPr>
            <a:r>
              <a:rPr lang="it-IT" sz="1800">
                <a:latin typeface="Arial" pitchFamily="34" charset="0"/>
                <a:cs typeface="Arial" pitchFamily="34" charset="0"/>
              </a:rPr>
              <a:t>   Trasporta 10% T4</a:t>
            </a:r>
          </a:p>
          <a:p>
            <a:pPr>
              <a:lnSpc>
                <a:spcPct val="150000"/>
              </a:lnSpc>
            </a:pPr>
            <a:endParaRPr lang="it-IT" sz="180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2000">
                <a:latin typeface="Arial" pitchFamily="34" charset="0"/>
                <a:cs typeface="Arial" pitchFamily="34" charset="0"/>
              </a:rPr>
              <a:t> Albumina</a:t>
            </a:r>
          </a:p>
          <a:p>
            <a:pPr>
              <a:lnSpc>
                <a:spcPct val="150000"/>
              </a:lnSpc>
            </a:pPr>
            <a:r>
              <a:rPr lang="it-IT" sz="2000">
                <a:latin typeface="Arial" pitchFamily="34" charset="0"/>
                <a:cs typeface="Arial" pitchFamily="34" charset="0"/>
              </a:rPr>
              <a:t>   </a:t>
            </a:r>
            <a:r>
              <a:rPr lang="it-IT" sz="1800">
                <a:latin typeface="Arial" pitchFamily="34" charset="0"/>
                <a:cs typeface="Arial" pitchFamily="34" charset="0"/>
              </a:rPr>
              <a:t>Trasporta il 15% di T3 e T4</a:t>
            </a:r>
            <a:endParaRPr lang="it-IT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4" name="CasellaDiTesto 5"/>
          <p:cNvSpPr txBox="1">
            <a:spLocks noChangeArrowheads="1"/>
          </p:cNvSpPr>
          <p:nvPr/>
        </p:nvSpPr>
        <p:spPr bwMode="auto">
          <a:xfrm>
            <a:off x="5364163" y="2087563"/>
            <a:ext cx="37115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Arial" pitchFamily="34" charset="0"/>
                <a:cs typeface="Arial" pitchFamily="34" charset="0"/>
              </a:rPr>
              <a:t>(T4) + (TBG) ↔ (TBG-T4)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2922</TotalTime>
  <Words>2446</Words>
  <Application>Microsoft Macintosh PowerPoint</Application>
  <PresentationFormat>Presentazione su schermo (4:3)</PresentationFormat>
  <Paragraphs>627</Paragraphs>
  <Slides>85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85</vt:i4>
      </vt:variant>
    </vt:vector>
  </HeadingPairs>
  <TitlesOfParts>
    <vt:vector size="96" baseType="lpstr">
      <vt:lpstr>Times New Roman</vt:lpstr>
      <vt:lpstr>ＭＳ Ｐゴシック</vt:lpstr>
      <vt:lpstr>Arial</vt:lpstr>
      <vt:lpstr>Calibri</vt:lpstr>
      <vt:lpstr>Symbol</vt:lpstr>
      <vt:lpstr>Tahoma</vt:lpstr>
      <vt:lpstr>Comic Sans MS</vt:lpstr>
      <vt:lpstr>Monotype Sorts</vt:lpstr>
      <vt:lpstr>Garamond</vt:lpstr>
      <vt:lpstr>Gill Sans MT</vt:lpstr>
      <vt:lpstr>Struttura predefinita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Esami di laboratorio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HYPOTHESIS OF THYROID NODULAR TRANSFORMATION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GENETIC DEFECTS INVOLVED IN SPORADIC GOITER GENESIS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Prevalenza dei noduli tiroidei clinicamente palpabili</vt:lpstr>
      <vt:lpstr>Natura dei noduli tiroidei clinicamente palpabili</vt:lpstr>
      <vt:lpstr>INCIDENTALOMA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Efisio</dc:creator>
  <cp:lastModifiedBy>Diego</cp:lastModifiedBy>
  <cp:revision>299</cp:revision>
  <dcterms:created xsi:type="dcterms:W3CDTF">2003-02-16T11:31:15Z</dcterms:created>
  <dcterms:modified xsi:type="dcterms:W3CDTF">2016-04-21T07:38:28Z</dcterms:modified>
</cp:coreProperties>
</file>